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292" r:id="rId3"/>
    <p:sldId id="318" r:id="rId4"/>
    <p:sldId id="307" r:id="rId5"/>
    <p:sldId id="308" r:id="rId6"/>
    <p:sldId id="309" r:id="rId7"/>
    <p:sldId id="310" r:id="rId8"/>
    <p:sldId id="311" r:id="rId9"/>
    <p:sldId id="268" r:id="rId10"/>
    <p:sldId id="270" r:id="rId11"/>
    <p:sldId id="306" r:id="rId12"/>
    <p:sldId id="273" r:id="rId13"/>
    <p:sldId id="312" r:id="rId14"/>
    <p:sldId id="313" r:id="rId15"/>
    <p:sldId id="314" r:id="rId16"/>
    <p:sldId id="316" r:id="rId17"/>
    <p:sldId id="317" r:id="rId18"/>
    <p:sldId id="277" r:id="rId19"/>
    <p:sldId id="278" r:id="rId20"/>
    <p:sldId id="283" r:id="rId21"/>
    <p:sldId id="303" r:id="rId22"/>
    <p:sldId id="315" r:id="rId23"/>
    <p:sldId id="285" r:id="rId24"/>
    <p:sldId id="286" r:id="rId25"/>
    <p:sldId id="288" r:id="rId26"/>
    <p:sldId id="287" r:id="rId27"/>
    <p:sldId id="298" r:id="rId28"/>
    <p:sldId id="289"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A82"/>
    <a:srgbClr val="F0F1F1"/>
    <a:srgbClr val="E7E8E9"/>
    <a:srgbClr val="DBDDDD"/>
    <a:srgbClr val="E1E3E3"/>
    <a:srgbClr val="D3D6D6"/>
    <a:srgbClr val="DADDDD"/>
    <a:srgbClr val="E6E8E8"/>
    <a:srgbClr val="F9F9F9"/>
    <a:srgbClr val="EF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94" autoAdjust="0"/>
  </p:normalViewPr>
  <p:slideViewPr>
    <p:cSldViewPr snapToGrid="0">
      <p:cViewPr varScale="1">
        <p:scale>
          <a:sx n="52" d="100"/>
          <a:sy n="52" d="100"/>
        </p:scale>
        <p:origin x="1228"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64" d="100"/>
          <a:sy n="64" d="100"/>
        </p:scale>
        <p:origin x="31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50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50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50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50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50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372B8B-9C1C-4008-86D1-0448598D23A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TW" altLang="en-US"/>
        </a:p>
      </dgm:t>
    </dgm:pt>
    <dgm:pt modelId="{8DC2C7F6-0707-401E-A815-804009BBB146}">
      <dgm:prSet phldrT="[文字]" custT="1"/>
      <dgm:spPr>
        <a:solidFill>
          <a:schemeClr val="accent1">
            <a:lumMod val="75000"/>
          </a:schemeClr>
        </a:solidFill>
        <a:ln>
          <a:noFill/>
        </a:ln>
      </dgm:spPr>
      <dgm:t>
        <a:bodyPr/>
        <a:lstStyle/>
        <a:p>
          <a:r>
            <a:rPr lang="en-US" altLang="zh-TW" sz="3600" dirty="0"/>
            <a:t>Data</a:t>
          </a:r>
          <a:endParaRPr lang="zh-TW" altLang="en-US" sz="3600" dirty="0"/>
        </a:p>
      </dgm:t>
    </dgm:pt>
    <dgm:pt modelId="{19B8D17D-C308-428C-8563-4CA6328CF5E0}" type="parTrans" cxnId="{BBE80940-5835-4FAC-8355-C57C7E36EB92}">
      <dgm:prSet/>
      <dgm:spPr/>
      <dgm:t>
        <a:bodyPr/>
        <a:lstStyle/>
        <a:p>
          <a:endParaRPr lang="zh-TW" altLang="en-US"/>
        </a:p>
      </dgm:t>
    </dgm:pt>
    <dgm:pt modelId="{C456DAD1-34ED-4F64-9ACC-5EE1D18C4585}" type="sibTrans" cxnId="{BBE80940-5835-4FAC-8355-C57C7E36EB92}">
      <dgm:prSet/>
      <dgm:spPr>
        <a:ln w="19050">
          <a:solidFill>
            <a:schemeClr val="accent1">
              <a:lumMod val="75000"/>
            </a:schemeClr>
          </a:solidFill>
        </a:ln>
      </dgm:spPr>
      <dgm:t>
        <a:bodyPr/>
        <a:lstStyle/>
        <a:p>
          <a:endParaRPr lang="zh-TW" altLang="en-US"/>
        </a:p>
      </dgm:t>
    </dgm:pt>
    <dgm:pt modelId="{6697C9A3-94A9-47EC-A4E6-A9C537861FE8}">
      <dgm:prSet phldrT="[文字]" custT="1"/>
      <dgm:spPr>
        <a:solidFill>
          <a:schemeClr val="accent1">
            <a:lumMod val="75000"/>
          </a:schemeClr>
        </a:solidFill>
        <a:ln>
          <a:noFill/>
        </a:ln>
      </dgm:spPr>
      <dgm:t>
        <a:bodyPr/>
        <a:lstStyle/>
        <a:p>
          <a:r>
            <a:rPr lang="en-US" altLang="zh-TW" sz="1200" dirty="0"/>
            <a:t>Training</a:t>
          </a:r>
          <a:r>
            <a:rPr lang="en-US" altLang="zh-TW" sz="1300" dirty="0"/>
            <a:t>/Test</a:t>
          </a:r>
        </a:p>
        <a:p>
          <a:r>
            <a:rPr lang="en-US" altLang="zh-TW" sz="1300" dirty="0"/>
            <a:t>Csv</a:t>
          </a:r>
          <a:endParaRPr lang="zh-TW" altLang="en-US" sz="1300" dirty="0"/>
        </a:p>
      </dgm:t>
    </dgm:pt>
    <dgm:pt modelId="{94C562C2-0DDA-411F-8530-BBF72C4786E1}" type="parTrans" cxnId="{18CEAA3B-99C9-4485-AAF2-A678CCB797C9}">
      <dgm:prSet/>
      <dgm:spPr/>
      <dgm:t>
        <a:bodyPr/>
        <a:lstStyle/>
        <a:p>
          <a:endParaRPr lang="zh-TW" altLang="en-US"/>
        </a:p>
      </dgm:t>
    </dgm:pt>
    <dgm:pt modelId="{BFEF5593-60D9-4041-8BCF-E07A4B4F4BC2}" type="sibTrans" cxnId="{18CEAA3B-99C9-4485-AAF2-A678CCB797C9}">
      <dgm:prSet/>
      <dgm:spPr>
        <a:ln w="19050">
          <a:solidFill>
            <a:schemeClr val="accent1">
              <a:lumMod val="75000"/>
            </a:schemeClr>
          </a:solidFill>
        </a:ln>
      </dgm:spPr>
      <dgm:t>
        <a:bodyPr/>
        <a:lstStyle/>
        <a:p>
          <a:endParaRPr lang="zh-TW" altLang="en-US"/>
        </a:p>
      </dgm:t>
    </dgm:pt>
    <dgm:pt modelId="{ADD0EF64-E2AE-41B9-8506-7B4BBF64071E}">
      <dgm:prSet phldrT="[文字]"/>
      <dgm:spPr>
        <a:solidFill>
          <a:schemeClr val="accent1">
            <a:lumMod val="75000"/>
          </a:schemeClr>
        </a:solidFill>
        <a:ln>
          <a:noFill/>
        </a:ln>
      </dgm:spPr>
      <dgm:t>
        <a:bodyPr/>
        <a:lstStyle/>
        <a:p>
          <a:r>
            <a:rPr lang="en-US" altLang="zh-TW" dirty="0"/>
            <a:t>Training</a:t>
          </a:r>
          <a:endParaRPr lang="zh-TW" altLang="en-US" dirty="0"/>
        </a:p>
      </dgm:t>
    </dgm:pt>
    <dgm:pt modelId="{28E98F32-89E3-4796-94DC-447CBE1DE81F}" type="parTrans" cxnId="{AF1FD93F-2918-4C81-AE75-FF8B8B4DA174}">
      <dgm:prSet/>
      <dgm:spPr/>
      <dgm:t>
        <a:bodyPr/>
        <a:lstStyle/>
        <a:p>
          <a:endParaRPr lang="zh-TW" altLang="en-US"/>
        </a:p>
      </dgm:t>
    </dgm:pt>
    <dgm:pt modelId="{C5297BBD-4123-4048-A104-388562E5195D}" type="sibTrans" cxnId="{AF1FD93F-2918-4C81-AE75-FF8B8B4DA174}">
      <dgm:prSet/>
      <dgm:spPr>
        <a:solidFill>
          <a:schemeClr val="accent1">
            <a:lumMod val="75000"/>
          </a:schemeClr>
        </a:solidFill>
        <a:ln w="19050">
          <a:solidFill>
            <a:schemeClr val="accent1">
              <a:lumMod val="75000"/>
            </a:schemeClr>
          </a:solidFill>
        </a:ln>
      </dgm:spPr>
      <dgm:t>
        <a:bodyPr/>
        <a:lstStyle/>
        <a:p>
          <a:endParaRPr lang="zh-TW" altLang="en-US"/>
        </a:p>
      </dgm:t>
    </dgm:pt>
    <dgm:pt modelId="{226F6C6F-6F69-4E09-9444-DE07CA7636C1}" type="pres">
      <dgm:prSet presAssocID="{D3372B8B-9C1C-4008-86D1-0448598D23A2}" presName="cycle" presStyleCnt="0">
        <dgm:presLayoutVars>
          <dgm:dir/>
          <dgm:resizeHandles val="exact"/>
        </dgm:presLayoutVars>
      </dgm:prSet>
      <dgm:spPr/>
    </dgm:pt>
    <dgm:pt modelId="{89024168-32A3-4D4F-959D-C767803FD401}" type="pres">
      <dgm:prSet presAssocID="{8DC2C7F6-0707-401E-A815-804009BBB146}" presName="node" presStyleLbl="node1" presStyleIdx="0" presStyleCnt="3">
        <dgm:presLayoutVars>
          <dgm:bulletEnabled val="1"/>
        </dgm:presLayoutVars>
      </dgm:prSet>
      <dgm:spPr/>
    </dgm:pt>
    <dgm:pt modelId="{35852729-51C7-4251-A23A-1CFDFDB47DB5}" type="pres">
      <dgm:prSet presAssocID="{8DC2C7F6-0707-401E-A815-804009BBB146}" presName="spNode" presStyleCnt="0"/>
      <dgm:spPr/>
    </dgm:pt>
    <dgm:pt modelId="{865B3A28-48F7-4B59-9313-CE361AD2C806}" type="pres">
      <dgm:prSet presAssocID="{C456DAD1-34ED-4F64-9ACC-5EE1D18C4585}" presName="sibTrans" presStyleLbl="sibTrans1D1" presStyleIdx="0" presStyleCnt="3"/>
      <dgm:spPr/>
    </dgm:pt>
    <dgm:pt modelId="{A969531B-CFC4-426D-855E-0B97567AD103}" type="pres">
      <dgm:prSet presAssocID="{6697C9A3-94A9-47EC-A4E6-A9C537861FE8}" presName="node" presStyleLbl="node1" presStyleIdx="1" presStyleCnt="3">
        <dgm:presLayoutVars>
          <dgm:bulletEnabled val="1"/>
        </dgm:presLayoutVars>
      </dgm:prSet>
      <dgm:spPr/>
    </dgm:pt>
    <dgm:pt modelId="{0F18BC46-A7D1-46FB-962F-E6C464B5D0A0}" type="pres">
      <dgm:prSet presAssocID="{6697C9A3-94A9-47EC-A4E6-A9C537861FE8}" presName="spNode" presStyleCnt="0"/>
      <dgm:spPr/>
    </dgm:pt>
    <dgm:pt modelId="{39485F37-C7B8-4836-A107-8B73DD56C1A4}" type="pres">
      <dgm:prSet presAssocID="{BFEF5593-60D9-4041-8BCF-E07A4B4F4BC2}" presName="sibTrans" presStyleLbl="sibTrans1D1" presStyleIdx="1" presStyleCnt="3"/>
      <dgm:spPr/>
    </dgm:pt>
    <dgm:pt modelId="{42D2AC45-70ED-4B22-9B9D-7A2626C29D42}" type="pres">
      <dgm:prSet presAssocID="{ADD0EF64-E2AE-41B9-8506-7B4BBF64071E}" presName="node" presStyleLbl="node1" presStyleIdx="2" presStyleCnt="3">
        <dgm:presLayoutVars>
          <dgm:bulletEnabled val="1"/>
        </dgm:presLayoutVars>
      </dgm:prSet>
      <dgm:spPr/>
    </dgm:pt>
    <dgm:pt modelId="{DA351177-3C15-4DAD-A120-68471400D4B6}" type="pres">
      <dgm:prSet presAssocID="{ADD0EF64-E2AE-41B9-8506-7B4BBF64071E}" presName="spNode" presStyleCnt="0"/>
      <dgm:spPr/>
    </dgm:pt>
    <dgm:pt modelId="{FA201E40-18ED-4D65-BA75-11B376C36C6C}" type="pres">
      <dgm:prSet presAssocID="{C5297BBD-4123-4048-A104-388562E5195D}" presName="sibTrans" presStyleLbl="sibTrans1D1" presStyleIdx="2" presStyleCnt="3"/>
      <dgm:spPr/>
    </dgm:pt>
  </dgm:ptLst>
  <dgm:cxnLst>
    <dgm:cxn modelId="{D8903A13-A490-4563-B3DA-72C97B29AC29}" type="presOf" srcId="{6697C9A3-94A9-47EC-A4E6-A9C537861FE8}" destId="{A969531B-CFC4-426D-855E-0B97567AD103}" srcOrd="0" destOrd="0" presId="urn:microsoft.com/office/officeart/2005/8/layout/cycle5"/>
    <dgm:cxn modelId="{18CEAA3B-99C9-4485-AAF2-A678CCB797C9}" srcId="{D3372B8B-9C1C-4008-86D1-0448598D23A2}" destId="{6697C9A3-94A9-47EC-A4E6-A9C537861FE8}" srcOrd="1" destOrd="0" parTransId="{94C562C2-0DDA-411F-8530-BBF72C4786E1}" sibTransId="{BFEF5593-60D9-4041-8BCF-E07A4B4F4BC2}"/>
    <dgm:cxn modelId="{AF1FD93F-2918-4C81-AE75-FF8B8B4DA174}" srcId="{D3372B8B-9C1C-4008-86D1-0448598D23A2}" destId="{ADD0EF64-E2AE-41B9-8506-7B4BBF64071E}" srcOrd="2" destOrd="0" parTransId="{28E98F32-89E3-4796-94DC-447CBE1DE81F}" sibTransId="{C5297BBD-4123-4048-A104-388562E5195D}"/>
    <dgm:cxn modelId="{BBE80940-5835-4FAC-8355-C57C7E36EB92}" srcId="{D3372B8B-9C1C-4008-86D1-0448598D23A2}" destId="{8DC2C7F6-0707-401E-A815-804009BBB146}" srcOrd="0" destOrd="0" parTransId="{19B8D17D-C308-428C-8563-4CA6328CF5E0}" sibTransId="{C456DAD1-34ED-4F64-9ACC-5EE1D18C4585}"/>
    <dgm:cxn modelId="{0579835D-F116-491C-884D-31F51B736E65}" type="presOf" srcId="{C5297BBD-4123-4048-A104-388562E5195D}" destId="{FA201E40-18ED-4D65-BA75-11B376C36C6C}" srcOrd="0" destOrd="0" presId="urn:microsoft.com/office/officeart/2005/8/layout/cycle5"/>
    <dgm:cxn modelId="{6A2B0A79-B8AA-4FAB-82A7-5A919514A455}" type="presOf" srcId="{ADD0EF64-E2AE-41B9-8506-7B4BBF64071E}" destId="{42D2AC45-70ED-4B22-9B9D-7A2626C29D42}" srcOrd="0" destOrd="0" presId="urn:microsoft.com/office/officeart/2005/8/layout/cycle5"/>
    <dgm:cxn modelId="{1E975284-2823-477D-81C7-8ADF5F485F21}" type="presOf" srcId="{8DC2C7F6-0707-401E-A815-804009BBB146}" destId="{89024168-32A3-4D4F-959D-C767803FD401}" srcOrd="0" destOrd="0" presId="urn:microsoft.com/office/officeart/2005/8/layout/cycle5"/>
    <dgm:cxn modelId="{735FD6C7-FF20-4360-8B66-E4D6E3E42FA5}" type="presOf" srcId="{BFEF5593-60D9-4041-8BCF-E07A4B4F4BC2}" destId="{39485F37-C7B8-4836-A107-8B73DD56C1A4}" srcOrd="0" destOrd="0" presId="urn:microsoft.com/office/officeart/2005/8/layout/cycle5"/>
    <dgm:cxn modelId="{B6058DDC-E3FE-494B-8321-5977E712E676}" type="presOf" srcId="{D3372B8B-9C1C-4008-86D1-0448598D23A2}" destId="{226F6C6F-6F69-4E09-9444-DE07CA7636C1}" srcOrd="0" destOrd="0" presId="urn:microsoft.com/office/officeart/2005/8/layout/cycle5"/>
    <dgm:cxn modelId="{C81904F4-FC11-4D5D-8A50-017BBE3958B2}" type="presOf" srcId="{C456DAD1-34ED-4F64-9ACC-5EE1D18C4585}" destId="{865B3A28-48F7-4B59-9313-CE361AD2C806}" srcOrd="0" destOrd="0" presId="urn:microsoft.com/office/officeart/2005/8/layout/cycle5"/>
    <dgm:cxn modelId="{105E4949-9A4A-4BDB-B9FA-A3E055EF3B58}" type="presParOf" srcId="{226F6C6F-6F69-4E09-9444-DE07CA7636C1}" destId="{89024168-32A3-4D4F-959D-C767803FD401}" srcOrd="0" destOrd="0" presId="urn:microsoft.com/office/officeart/2005/8/layout/cycle5"/>
    <dgm:cxn modelId="{7DDCCEC6-BCED-45CB-9822-DDDCE9F01E45}" type="presParOf" srcId="{226F6C6F-6F69-4E09-9444-DE07CA7636C1}" destId="{35852729-51C7-4251-A23A-1CFDFDB47DB5}" srcOrd="1" destOrd="0" presId="urn:microsoft.com/office/officeart/2005/8/layout/cycle5"/>
    <dgm:cxn modelId="{8AC981F7-01C4-45AA-8AF9-2437470420DC}" type="presParOf" srcId="{226F6C6F-6F69-4E09-9444-DE07CA7636C1}" destId="{865B3A28-48F7-4B59-9313-CE361AD2C806}" srcOrd="2" destOrd="0" presId="urn:microsoft.com/office/officeart/2005/8/layout/cycle5"/>
    <dgm:cxn modelId="{626CD897-8F28-4C9D-A053-F58408D76787}" type="presParOf" srcId="{226F6C6F-6F69-4E09-9444-DE07CA7636C1}" destId="{A969531B-CFC4-426D-855E-0B97567AD103}" srcOrd="3" destOrd="0" presId="urn:microsoft.com/office/officeart/2005/8/layout/cycle5"/>
    <dgm:cxn modelId="{9B3B6EC0-DDAA-413F-BDEA-9FDB9396FC82}" type="presParOf" srcId="{226F6C6F-6F69-4E09-9444-DE07CA7636C1}" destId="{0F18BC46-A7D1-46FB-962F-E6C464B5D0A0}" srcOrd="4" destOrd="0" presId="urn:microsoft.com/office/officeart/2005/8/layout/cycle5"/>
    <dgm:cxn modelId="{FA340E18-2102-463B-A770-EACC01AC4BBD}" type="presParOf" srcId="{226F6C6F-6F69-4E09-9444-DE07CA7636C1}" destId="{39485F37-C7B8-4836-A107-8B73DD56C1A4}" srcOrd="5" destOrd="0" presId="urn:microsoft.com/office/officeart/2005/8/layout/cycle5"/>
    <dgm:cxn modelId="{1DC2CEE5-81E6-4BD4-A44D-418347C9CB63}" type="presParOf" srcId="{226F6C6F-6F69-4E09-9444-DE07CA7636C1}" destId="{42D2AC45-70ED-4B22-9B9D-7A2626C29D42}" srcOrd="6" destOrd="0" presId="urn:microsoft.com/office/officeart/2005/8/layout/cycle5"/>
    <dgm:cxn modelId="{DDE3E276-9C9D-466F-9BE4-E46ED3A0E63E}" type="presParOf" srcId="{226F6C6F-6F69-4E09-9444-DE07CA7636C1}" destId="{DA351177-3C15-4DAD-A120-68471400D4B6}" srcOrd="7" destOrd="0" presId="urn:microsoft.com/office/officeart/2005/8/layout/cycle5"/>
    <dgm:cxn modelId="{D9EBFCBC-33AD-4A5F-A010-C5058F49C8EE}" type="presParOf" srcId="{226F6C6F-6F69-4E09-9444-DE07CA7636C1}" destId="{FA201E40-18ED-4D65-BA75-11B376C36C6C}" srcOrd="8" destOrd="0" presId="urn:microsoft.com/office/officeart/2005/8/layout/cycle5"/>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50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50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50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50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50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4168-32A3-4D4F-959D-C767803FD401}">
      <dsp:nvSpPr>
        <dsp:cNvPr id="0" name=""/>
        <dsp:cNvSpPr/>
      </dsp:nvSpPr>
      <dsp:spPr>
        <a:xfrm>
          <a:off x="1397201" y="341"/>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t>Data</a:t>
          </a:r>
          <a:endParaRPr lang="zh-TW" altLang="en-US" sz="3600" kern="1200" dirty="0"/>
        </a:p>
      </dsp:txBody>
      <dsp:txXfrm>
        <a:off x="1438241" y="41381"/>
        <a:ext cx="1211328" cy="758635"/>
      </dsp:txXfrm>
    </dsp:sp>
    <dsp:sp modelId="{865B3A28-48F7-4B59-9313-CE361AD2C806}">
      <dsp:nvSpPr>
        <dsp:cNvPr id="0" name=""/>
        <dsp:cNvSpPr/>
      </dsp:nvSpPr>
      <dsp:spPr>
        <a:xfrm>
          <a:off x="923388" y="420699"/>
          <a:ext cx="2241034" cy="2241034"/>
        </a:xfrm>
        <a:custGeom>
          <a:avLst/>
          <a:gdLst/>
          <a:ahLst/>
          <a:cxnLst/>
          <a:rect l="0" t="0" r="0" b="0"/>
          <a:pathLst>
            <a:path>
              <a:moveTo>
                <a:pt x="1940553" y="356907"/>
              </a:moveTo>
              <a:arcTo wR="1120517" hR="1120517" stAng="19022439" swAng="2300473"/>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A969531B-CFC4-426D-855E-0B97567AD103}">
      <dsp:nvSpPr>
        <dsp:cNvPr id="0" name=""/>
        <dsp:cNvSpPr/>
      </dsp:nvSpPr>
      <dsp:spPr>
        <a:xfrm>
          <a:off x="2367597" y="1681117"/>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TW" sz="1200" kern="1200" dirty="0"/>
            <a:t>Training</a:t>
          </a:r>
          <a:r>
            <a:rPr lang="en-US" altLang="zh-TW" sz="1300" kern="1200" dirty="0"/>
            <a:t>/Test</a:t>
          </a:r>
        </a:p>
        <a:p>
          <a:pPr marL="0" lvl="0" indent="0" algn="ctr" defTabSz="533400">
            <a:lnSpc>
              <a:spcPct val="90000"/>
            </a:lnSpc>
            <a:spcBef>
              <a:spcPct val="0"/>
            </a:spcBef>
            <a:spcAft>
              <a:spcPct val="35000"/>
            </a:spcAft>
            <a:buNone/>
          </a:pPr>
          <a:r>
            <a:rPr lang="en-US" altLang="zh-TW" sz="1300" kern="1200" dirty="0"/>
            <a:t>Csv</a:t>
          </a:r>
          <a:endParaRPr lang="zh-TW" altLang="en-US" sz="1300" kern="1200" dirty="0"/>
        </a:p>
      </dsp:txBody>
      <dsp:txXfrm>
        <a:off x="2408637" y="1722157"/>
        <a:ext cx="1211328" cy="758635"/>
      </dsp:txXfrm>
    </dsp:sp>
    <dsp:sp modelId="{39485F37-C7B8-4836-A107-8B73DD56C1A4}">
      <dsp:nvSpPr>
        <dsp:cNvPr id="0" name=""/>
        <dsp:cNvSpPr/>
      </dsp:nvSpPr>
      <dsp:spPr>
        <a:xfrm>
          <a:off x="923388" y="420699"/>
          <a:ext cx="2241034" cy="2241034"/>
        </a:xfrm>
        <a:custGeom>
          <a:avLst/>
          <a:gdLst/>
          <a:ahLst/>
          <a:cxnLst/>
          <a:rect l="0" t="0" r="0" b="0"/>
          <a:pathLst>
            <a:path>
              <a:moveTo>
                <a:pt x="1463956" y="2187104"/>
              </a:moveTo>
              <a:arcTo wR="1120517" hR="1120517" stAng="4329091" swAng="2141819"/>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42D2AC45-70ED-4B22-9B9D-7A2626C29D42}">
      <dsp:nvSpPr>
        <dsp:cNvPr id="0" name=""/>
        <dsp:cNvSpPr/>
      </dsp:nvSpPr>
      <dsp:spPr>
        <a:xfrm>
          <a:off x="426804" y="1681117"/>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Training</a:t>
          </a:r>
          <a:endParaRPr lang="zh-TW" altLang="en-US" sz="2400" kern="1200" dirty="0"/>
        </a:p>
      </dsp:txBody>
      <dsp:txXfrm>
        <a:off x="467844" y="1722157"/>
        <a:ext cx="1211328" cy="758635"/>
      </dsp:txXfrm>
    </dsp:sp>
    <dsp:sp modelId="{FA201E40-18ED-4D65-BA75-11B376C36C6C}">
      <dsp:nvSpPr>
        <dsp:cNvPr id="0" name=""/>
        <dsp:cNvSpPr/>
      </dsp:nvSpPr>
      <dsp:spPr>
        <a:xfrm>
          <a:off x="923388" y="420699"/>
          <a:ext cx="2241034" cy="2241034"/>
        </a:xfrm>
        <a:custGeom>
          <a:avLst/>
          <a:gdLst/>
          <a:ahLst/>
          <a:cxnLst/>
          <a:rect l="0" t="0" r="0" b="0"/>
          <a:pathLst>
            <a:path>
              <a:moveTo>
                <a:pt x="3637" y="1030299"/>
              </a:moveTo>
              <a:arcTo wR="1120517" hR="1120517" stAng="11077088" swAng="2300473"/>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144CAE-435A-4027-9244-B23AA125F389}" type="datetimeFigureOut">
              <a:rPr lang="en-US" smtClean="0"/>
              <a:t>6/13/2019</a:t>
            </a:fld>
            <a:endParaRPr 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E30D08-27A8-43B8-8850-5F156D510C60}" type="slidenum">
              <a:rPr lang="en-US" smtClean="0"/>
              <a:t>‹#›</a:t>
            </a:fld>
            <a:endParaRPr lang="en-US"/>
          </a:p>
        </p:txBody>
      </p:sp>
    </p:spTree>
    <p:extLst>
      <p:ext uri="{BB962C8B-B14F-4D97-AF65-F5344CB8AC3E}">
        <p14:creationId xmlns:p14="http://schemas.microsoft.com/office/powerpoint/2010/main" val="338943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ea typeface="標楷體" panose="03000509000000000000" pitchFamily="65" charset="-12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ea typeface="標楷體" panose="03000509000000000000" pitchFamily="65" charset="-120"/>
              </a:defRPr>
            </a:lvl1pPr>
          </a:lstStyle>
          <a:p>
            <a:fld id="{162CA91E-4DF8-45B9-A212-894BD14D1E00}" type="datetimeFigureOut">
              <a:rPr lang="zh-TW" altLang="en-US" smtClean="0"/>
              <a:pPr/>
              <a:t>2019/6/13</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ea typeface="標楷體" panose="03000509000000000000" pitchFamily="65" charset="-12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ea typeface="標楷體" panose="03000509000000000000" pitchFamily="65" charset="-120"/>
              </a:defRPr>
            </a:lvl1pPr>
          </a:lstStyle>
          <a:p>
            <a:fld id="{5C827634-D8AC-4429-892E-677B3F65ED39}" type="slidenum">
              <a:rPr lang="zh-TW" altLang="en-US" smtClean="0"/>
              <a:pPr/>
              <a:t>‹#›</a:t>
            </a:fld>
            <a:endParaRPr lang="zh-TW" altLang="en-US" dirty="0"/>
          </a:p>
        </p:txBody>
      </p:sp>
    </p:spTree>
    <p:extLst>
      <p:ext uri="{BB962C8B-B14F-4D97-AF65-F5344CB8AC3E}">
        <p14:creationId xmlns:p14="http://schemas.microsoft.com/office/powerpoint/2010/main" val="254910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1pPr>
    <a:lvl2pPr marL="4572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2pPr>
    <a:lvl3pPr marL="9144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3pPr>
    <a:lvl4pPr marL="13716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4pPr>
    <a:lvl5pPr marL="18288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noProof="0"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1</a:t>
            </a:fld>
            <a:endParaRPr lang="zh-TW" altLang="en-US" dirty="0"/>
          </a:p>
        </p:txBody>
      </p:sp>
    </p:spTree>
    <p:extLst>
      <p:ext uri="{BB962C8B-B14F-4D97-AF65-F5344CB8AC3E}">
        <p14:creationId xmlns:p14="http://schemas.microsoft.com/office/powerpoint/2010/main" val="218602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半夜車子比較少有可能觀測不到車輛經過，所以我們會把有</a:t>
            </a:r>
            <a:r>
              <a:rPr lang="en-US" altLang="zh-TW" dirty="0"/>
              <a:t>0</a:t>
            </a:r>
            <a:r>
              <a:rPr lang="zh-TW" altLang="en-US" dirty="0"/>
              <a:t>的資料整列刪掉。</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10</a:t>
            </a:fld>
            <a:endParaRPr lang="zh-TW" altLang="en-US"/>
          </a:p>
        </p:txBody>
      </p:sp>
    </p:spTree>
    <p:extLst>
      <p:ext uri="{BB962C8B-B14F-4D97-AF65-F5344CB8AC3E}">
        <p14:creationId xmlns:p14="http://schemas.microsoft.com/office/powerpoint/2010/main" val="2040455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與巨觀的車流理論比較有落差</a:t>
            </a:r>
            <a:endParaRPr lang="en-US" altLang="zh-TW" dirty="0"/>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因此我們試圖從另一個角度進行分析，</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我們將他想像成二維平板流進行分析，列出一些物理量</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我們假設車流經過一條路就像以速度</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U</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，流經平行板之間的流體，且平行板間相距</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D</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 在交通上是車道數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路口左轉之車流待轉時會減速至幾乎靜止，和邊界無滑動之流體相互對應，因此我們以黏滯係數代表紅綠燈能左轉造成的回堵程度。</a:t>
            </a:r>
            <a:endParaRPr lang="en-US" altLang="zh-TW" dirty="0"/>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11</a:t>
            </a:fld>
            <a:endParaRPr lang="zh-TW" altLang="en-US" dirty="0"/>
          </a:p>
        </p:txBody>
      </p:sp>
    </p:spTree>
    <p:extLst>
      <p:ext uri="{BB962C8B-B14F-4D97-AF65-F5344CB8AC3E}">
        <p14:creationId xmlns:p14="http://schemas.microsoft.com/office/powerpoint/2010/main" val="171548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我們用</a:t>
            </a:r>
            <a:r>
              <a:rPr lang="en-US" altLang="zh-TW" dirty="0"/>
              <a:t>Buckingham Pi Theorem</a:t>
            </a:r>
            <a:r>
              <a:rPr lang="zh-TW" altLang="en-US" dirty="0"/>
              <a:t>進行無因次化</a:t>
            </a:r>
            <a:endParaRPr lang="en-US" altLang="zh-TW" dirty="0"/>
          </a:p>
          <a:p>
            <a:r>
              <a:rPr lang="zh-TW" altLang="en-US" dirty="0"/>
              <a:t>每個拍都是各個不同物理量無因次化的結果</a:t>
            </a:r>
            <a:endParaRPr lang="en-US" altLang="zh-TW" dirty="0"/>
          </a:p>
          <a:p>
            <a:r>
              <a:rPr lang="en-US" altLang="zh-TW" dirty="0"/>
              <a:t>p1</a:t>
            </a:r>
            <a:r>
              <a:rPr lang="zh-TW" altLang="en-US" dirty="0"/>
              <a:t>吳因次化車速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12</a:t>
            </a:fld>
            <a:endParaRPr lang="zh-TW" altLang="en-US"/>
          </a:p>
        </p:txBody>
      </p:sp>
    </p:spTree>
    <p:extLst>
      <p:ext uri="{BB962C8B-B14F-4D97-AF65-F5344CB8AC3E}">
        <p14:creationId xmlns:p14="http://schemas.microsoft.com/office/powerpoint/2010/main" val="227308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確定好了</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7</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個物理量後，由於這些物理量共有</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個獨立的因次，則原方程式可以寫成由</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個無因次的參數 </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 π2, π3, π4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組成的方程式，</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分別由幾何形狀、流體性質、動力學三個方面選取獨立的參數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ρ</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D</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ΔP</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 表示其他參數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而這些無因次的參數是由原方程式中的物理量所組成。這個方法讓我們就算不用理論找出參數間確切的方程式也能找出其中和我們關心的車速相關的物理量，是較經濟也較方便的做法。</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13</a:t>
            </a:fld>
            <a:endParaRPr lang="zh-TW" altLang="en-US"/>
          </a:p>
        </p:txBody>
      </p:sp>
    </p:spTree>
    <p:extLst>
      <p:ext uri="{BB962C8B-B14F-4D97-AF65-F5344CB8AC3E}">
        <p14:creationId xmlns:p14="http://schemas.microsoft.com/office/powerpoint/2010/main" val="260229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14</a:t>
            </a:fld>
            <a:endParaRPr lang="zh-TW" altLang="en-US"/>
          </a:p>
        </p:txBody>
      </p:sp>
    </p:spTree>
    <p:extLst>
      <p:ext uri="{BB962C8B-B14F-4D97-AF65-F5344CB8AC3E}">
        <p14:creationId xmlns:p14="http://schemas.microsoft.com/office/powerpoint/2010/main" val="390766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我們可以發現車速分別和</a:t>
            </a:r>
            <a:r>
              <a:rPr lang="zh-TW" altLang="en-US" sz="1200" dirty="0">
                <a:ea typeface="標楷體" panose="03000509000000000000" pitchFamily="65" charset="-120"/>
              </a:rPr>
              <a:t>車流、紅綠燈能左轉之個數、車道數有關</a:t>
            </a:r>
            <a:endParaRPr lang="en-US" altLang="zh-TW" sz="1200" dirty="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a typeface="標楷體" panose="03000509000000000000" pitchFamily="65" charset="-120"/>
              </a:rPr>
              <a:t>在</a:t>
            </a:r>
            <a:r>
              <a:rPr lang="en-US" altLang="zh-TW" sz="1200" dirty="0">
                <a:ea typeface="標楷體" panose="03000509000000000000" pitchFamily="65" charset="-120"/>
              </a:rPr>
              <a:t>training</a:t>
            </a:r>
            <a:r>
              <a:rPr lang="zh-TW" altLang="en-US" sz="1200" dirty="0">
                <a:ea typeface="標楷體" panose="03000509000000000000" pitchFamily="65" charset="-120"/>
              </a:rPr>
              <a:t>的時候就可以把和車速有關的</a:t>
            </a:r>
            <a:r>
              <a:rPr lang="en-US" altLang="zh-TW" sz="1200" dirty="0">
                <a:ea typeface="標楷體" panose="03000509000000000000" pitchFamily="65" charset="-120"/>
              </a:rPr>
              <a:t>p1 </a:t>
            </a:r>
            <a:r>
              <a:rPr lang="zh-TW" altLang="en-US" sz="1200" dirty="0">
                <a:ea typeface="標楷體" panose="03000509000000000000" pitchFamily="65" charset="-120"/>
              </a:rPr>
              <a:t>當成 </a:t>
            </a:r>
            <a:r>
              <a:rPr lang="en-US" altLang="zh-TW" sz="1200" dirty="0" err="1">
                <a:ea typeface="標楷體" panose="03000509000000000000" pitchFamily="65" charset="-120"/>
              </a:rPr>
              <a:t>ydata</a:t>
            </a:r>
            <a:r>
              <a:rPr lang="en-US" altLang="zh-TW" sz="1200" dirty="0">
                <a:ea typeface="標楷體" panose="03000509000000000000" pitchFamily="65" charset="-120"/>
              </a:rPr>
              <a:t> </a:t>
            </a:r>
            <a:endParaRPr lang="zh-TW" altLang="en-US" sz="1800" dirty="0">
              <a:ea typeface="標楷體" panose="03000509000000000000" pitchFamily="65" charset="-120"/>
            </a:endParaRPr>
          </a:p>
          <a:p>
            <a:r>
              <a:rPr lang="zh-TW" altLang="en-US" dirty="0"/>
              <a:t>其他三者當成</a:t>
            </a:r>
            <a:r>
              <a:rPr lang="en-US" altLang="zh-TW" dirty="0" err="1"/>
              <a:t>xdata</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15</a:t>
            </a:fld>
            <a:endParaRPr lang="zh-TW" altLang="en-US"/>
          </a:p>
        </p:txBody>
      </p:sp>
    </p:spTree>
    <p:extLst>
      <p:ext uri="{BB962C8B-B14F-4D97-AF65-F5344CB8AC3E}">
        <p14:creationId xmlns:p14="http://schemas.microsoft.com/office/powerpoint/2010/main" val="127918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和</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之間，代表速度與流量之間的關係，由於從理論可以知道速度與密度是線性關係，且密度與流量呈二次曲線，所以速率與流量也應呈拋物線，我們將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開根號之後，得到與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線性相關，且相關係數為</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0.86</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16</a:t>
            </a:fld>
            <a:endParaRPr lang="zh-TW" altLang="en-US" dirty="0"/>
          </a:p>
        </p:txBody>
      </p:sp>
    </p:spTree>
    <p:extLst>
      <p:ext uri="{BB962C8B-B14F-4D97-AF65-F5344CB8AC3E}">
        <p14:creationId xmlns:p14="http://schemas.microsoft.com/office/powerpoint/2010/main" val="1394807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而我們最後透過反覆嘗試，將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倒數開根號，並發現圖形分支成許多斜率不同的直線。因此我們推論應該是由於紅綠燈能左轉的個數並不是能最佳描述車速在邊界減速的參數，不然應該會重合成一條線，但由於其中的線性關係依然成立，我們依然將其放入</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x-train data</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，並由</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NN</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依照差別進行預測。</a:t>
            </a:r>
            <a:endParaRPr lang="zh-TW" altLang="en-US" dirty="0"/>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17</a:t>
            </a:fld>
            <a:endParaRPr lang="zh-TW" altLang="en-US" dirty="0"/>
          </a:p>
        </p:txBody>
      </p:sp>
    </p:spTree>
    <p:extLst>
      <p:ext uri="{BB962C8B-B14F-4D97-AF65-F5344CB8AC3E}">
        <p14:creationId xmlns:p14="http://schemas.microsoft.com/office/powerpoint/2010/main" val="3761513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資料提取的過程自動化 把</a:t>
            </a:r>
            <a:r>
              <a:rPr lang="en-US" altLang="zh-TW" dirty="0"/>
              <a:t>Pi1</a:t>
            </a:r>
            <a:r>
              <a:rPr lang="zh-TW" altLang="en-US" dirty="0"/>
              <a:t> </a:t>
            </a:r>
            <a:r>
              <a:rPr lang="en-US" altLang="zh-TW" dirty="0"/>
              <a:t>Pi2 pi3 pi4 </a:t>
            </a:r>
            <a:r>
              <a:rPr lang="zh-TW" altLang="en-US" dirty="0"/>
              <a:t>從雲端提取出來存成</a:t>
            </a:r>
            <a:r>
              <a:rPr lang="en-US" altLang="zh-TW" dirty="0" err="1"/>
              <a:t>xy</a:t>
            </a:r>
            <a:r>
              <a:rPr lang="en-US" altLang="zh-TW" dirty="0"/>
              <a:t> data </a:t>
            </a:r>
            <a:r>
              <a:rPr lang="zh-TW" altLang="en-US" dirty="0"/>
              <a:t>的</a:t>
            </a:r>
            <a:r>
              <a:rPr lang="en-US" altLang="zh-TW" dirty="0"/>
              <a:t>csv</a:t>
            </a:r>
          </a:p>
          <a:p>
            <a:r>
              <a:rPr lang="en-US" altLang="zh-TW" dirty="0"/>
              <a:t>2</a:t>
            </a:r>
            <a:r>
              <a:rPr lang="zh-TW" altLang="en-US" dirty="0"/>
              <a:t>萬</a:t>
            </a:r>
            <a:r>
              <a:rPr lang="en-US" altLang="zh-TW" dirty="0"/>
              <a:t>5000 train</a:t>
            </a:r>
          </a:p>
          <a:p>
            <a:r>
              <a:rPr lang="en-US" altLang="zh-TW" dirty="0"/>
              <a:t>30 test</a:t>
            </a:r>
          </a:p>
          <a:p>
            <a:r>
              <a:rPr lang="zh-TW" altLang="en-US" sz="1200" b="0" i="0" kern="1200" dirty="0">
                <a:solidFill>
                  <a:schemeClr val="tx1"/>
                </a:solidFill>
                <a:effectLst/>
                <a:cs typeface="+mn-cs"/>
              </a:rPr>
              <a:t>我們不斷調整</a:t>
            </a:r>
            <a:r>
              <a:rPr lang="en-US" altLang="zh-TW" dirty="0"/>
              <a:t>batch size</a:t>
            </a:r>
            <a:r>
              <a:rPr lang="en-US" altLang="zh-TW" sz="1200" b="0" i="0" kern="1200" dirty="0">
                <a:solidFill>
                  <a:schemeClr val="tx1"/>
                </a:solidFill>
                <a:effectLst/>
                <a:cs typeface="+mn-cs"/>
              </a:rPr>
              <a:t> </a:t>
            </a:r>
            <a:r>
              <a:rPr lang="zh-TW" altLang="en-US" sz="1200" b="0" i="0" kern="1200" dirty="0">
                <a:solidFill>
                  <a:schemeClr val="tx1"/>
                </a:solidFill>
                <a:effectLst/>
                <a:cs typeface="+mn-cs"/>
              </a:rPr>
              <a:t>層數 節點數，直到模型不能再進步為止，最後得到</a:t>
            </a:r>
            <a:r>
              <a:rPr lang="en-US" altLang="zh-TW" sz="1200" b="0" i="0" kern="1200" dirty="0">
                <a:solidFill>
                  <a:schemeClr val="tx1"/>
                </a:solidFill>
                <a:effectLst/>
                <a:cs typeface="+mn-cs"/>
              </a:rPr>
              <a:t>batch size=100</a:t>
            </a:r>
            <a:r>
              <a:rPr lang="zh-TW" altLang="en-US" sz="1200" b="0" i="0" kern="1200" dirty="0">
                <a:solidFill>
                  <a:schemeClr val="tx1"/>
                </a:solidFill>
                <a:effectLst/>
                <a:cs typeface="+mn-cs"/>
              </a:rPr>
              <a:t>。</a:t>
            </a:r>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18</a:t>
            </a:fld>
            <a:endParaRPr lang="zh-TW" altLang="en-US"/>
          </a:p>
        </p:txBody>
      </p:sp>
    </p:spTree>
    <p:extLst>
      <p:ext uri="{BB962C8B-B14F-4D97-AF65-F5344CB8AC3E}">
        <p14:creationId xmlns:p14="http://schemas.microsoft.com/office/powerpoint/2010/main" val="7269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缺少低密度的訓練資料</a:t>
            </a:r>
            <a:endParaRPr lang="en-US" altLang="zh-TW" dirty="0"/>
          </a:p>
          <a:p>
            <a:r>
              <a:rPr lang="zh-TW" altLang="en-US" dirty="0"/>
              <a:t>密度低的部分較不準確</a:t>
            </a:r>
            <a:endParaRPr lang="en-US" altLang="zh-TW" dirty="0"/>
          </a:p>
          <a:p>
            <a:r>
              <a:rPr lang="zh-TW" altLang="en-US" dirty="0"/>
              <a:t>和參考資料的數據一致</a:t>
            </a:r>
            <a:endParaRPr lang="en-US" altLang="zh-TW" dirty="0"/>
          </a:p>
          <a:p>
            <a:r>
              <a:rPr lang="zh-TW" altLang="en-US" dirty="0"/>
              <a:t>車道數增加 整體車速增加 可以變換車道</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19</a:t>
            </a:fld>
            <a:endParaRPr lang="zh-TW" altLang="en-US" dirty="0"/>
          </a:p>
        </p:txBody>
      </p:sp>
    </p:spTree>
    <p:extLst>
      <p:ext uri="{BB962C8B-B14F-4D97-AF65-F5344CB8AC3E}">
        <p14:creationId xmlns:p14="http://schemas.microsoft.com/office/powerpoint/2010/main" val="324035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標楷體" panose="03000509000000000000" pitchFamily="65" charset="-120"/>
                <a:ea typeface="標楷體" panose="03000509000000000000" pitchFamily="65" charset="-120"/>
                <a:cs typeface="+mn-cs"/>
              </a:rPr>
              <a:t>預測車速規劃道路使交通更順暢</a:t>
            </a:r>
          </a:p>
          <a:p>
            <a:pPr lvl="0"/>
            <a:r>
              <a:rPr lang="zh-TW" altLang="en-US" dirty="0"/>
              <a:t>透過比較</a:t>
            </a:r>
            <a:r>
              <a:rPr lang="en-US" altLang="zh-TW" dirty="0">
                <a:latin typeface="標楷體" panose="03000509000000000000" pitchFamily="65" charset="-120"/>
                <a:ea typeface="標楷體" panose="03000509000000000000" pitchFamily="65" charset="-120"/>
              </a:rPr>
              <a:t>A1A2</a:t>
            </a:r>
            <a:r>
              <a:rPr lang="zh-TW" altLang="en-US" dirty="0">
                <a:latin typeface="標楷體" panose="03000509000000000000" pitchFamily="65" charset="-120"/>
                <a:ea typeface="標楷體" panose="03000509000000000000" pitchFamily="65" charset="-120"/>
              </a:rPr>
              <a:t>交通事故原因減少死亡車禍發生</a:t>
            </a:r>
            <a:endParaRPr lang="zh-TW" altLang="en-US" dirty="0"/>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a:t>
            </a:fld>
            <a:endParaRPr lang="zh-TW" altLang="en-US" dirty="0"/>
          </a:p>
        </p:txBody>
      </p:sp>
    </p:spTree>
    <p:extLst>
      <p:ext uri="{BB962C8B-B14F-4D97-AF65-F5344CB8AC3E}">
        <p14:creationId xmlns:p14="http://schemas.microsoft.com/office/powerpoint/2010/main" val="3749822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預設總紅綠燈數</a:t>
            </a:r>
            <a:r>
              <a:rPr lang="en-US" altLang="zh-TW" dirty="0"/>
              <a:t>7</a:t>
            </a:r>
          </a:p>
          <a:p>
            <a:r>
              <a:rPr lang="zh-TW" altLang="en-US" dirty="0"/>
              <a:t>從三到七</a:t>
            </a:r>
            <a:endParaRPr lang="en-US" altLang="zh-TW" dirty="0"/>
          </a:p>
          <a:p>
            <a:r>
              <a:rPr lang="zh-TW" altLang="en-US" dirty="0"/>
              <a:t>數字大</a:t>
            </a:r>
            <a:endParaRPr lang="en-US" altLang="zh-TW" dirty="0"/>
          </a:p>
          <a:p>
            <a:r>
              <a:rPr lang="zh-TW" altLang="en-US" dirty="0"/>
              <a:t>整體車速下降</a:t>
            </a:r>
            <a:endParaRPr lang="en-US" altLang="zh-TW" dirty="0"/>
          </a:p>
          <a:p>
            <a:r>
              <a:rPr lang="zh-TW" altLang="en-US" dirty="0"/>
              <a:t>下降幅度小</a:t>
            </a:r>
            <a:endParaRPr lang="en-US" altLang="zh-TW"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20</a:t>
            </a:fld>
            <a:endParaRPr lang="zh-TW" altLang="en-US"/>
          </a:p>
        </p:txBody>
      </p:sp>
    </p:spTree>
    <p:extLst>
      <p:ext uri="{BB962C8B-B14F-4D97-AF65-F5344CB8AC3E}">
        <p14:creationId xmlns:p14="http://schemas.microsoft.com/office/powerpoint/2010/main" val="320722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在容易塞車路段，透過知道道路性質、車流來預測車速避免塞車</a:t>
            </a: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21</a:t>
            </a:fld>
            <a:endParaRPr lang="zh-TW" altLang="en-US" dirty="0"/>
          </a:p>
        </p:txBody>
      </p:sp>
    </p:spTree>
    <p:extLst>
      <p:ext uri="{BB962C8B-B14F-4D97-AF65-F5344CB8AC3E}">
        <p14:creationId xmlns:p14="http://schemas.microsoft.com/office/powerpoint/2010/main" val="2141372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22</a:t>
            </a:fld>
            <a:endParaRPr lang="zh-TW" altLang="en-US" dirty="0"/>
          </a:p>
        </p:txBody>
      </p:sp>
    </p:spTree>
    <p:extLst>
      <p:ext uri="{BB962C8B-B14F-4D97-AF65-F5344CB8AC3E}">
        <p14:creationId xmlns:p14="http://schemas.microsoft.com/office/powerpoint/2010/main" val="2421107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一個參與事故的人視為一筆資料</a:t>
            </a:r>
            <a:endParaRPr lang="en-US" altLang="zh-TW" dirty="0"/>
          </a:p>
          <a:p>
            <a:r>
              <a:rPr lang="zh-TW" altLang="en-US" dirty="0"/>
              <a:t>車禍與車禍間</a:t>
            </a:r>
            <a:endParaRPr lang="en-US" altLang="zh-TW" dirty="0"/>
          </a:p>
          <a:p>
            <a:endParaRPr lang="en-US" altLang="zh-TW" dirty="0"/>
          </a:p>
          <a:p>
            <a:r>
              <a:rPr lang="zh-TW" altLang="en-US" dirty="0"/>
              <a:t>用文字取代重要的數值資料</a:t>
            </a:r>
            <a:endParaRPr lang="en-US" altLang="zh-TW" dirty="0"/>
          </a:p>
          <a:p>
            <a:r>
              <a:rPr lang="zh-TW" altLang="en-US" dirty="0"/>
              <a:t>分別以</a:t>
            </a:r>
            <a:r>
              <a:rPr lang="en-US" altLang="zh-TW" dirty="0"/>
              <a:t>”</a:t>
            </a:r>
            <a:r>
              <a:rPr lang="zh-TW" altLang="en-US" dirty="0"/>
              <a:t>受傷</a:t>
            </a:r>
            <a:r>
              <a:rPr lang="en-US" altLang="zh-TW" dirty="0"/>
              <a:t>”“</a:t>
            </a:r>
            <a:r>
              <a:rPr lang="zh-TW" altLang="en-US" dirty="0"/>
              <a:t>死亡</a:t>
            </a:r>
            <a:r>
              <a:rPr lang="en-US" altLang="zh-TW" dirty="0"/>
              <a:t>”</a:t>
            </a:r>
            <a:r>
              <a:rPr lang="zh-TW" altLang="en-US" dirty="0"/>
              <a:t>字串個數代替每起案件的傷亡人數</a:t>
            </a:r>
            <a:endParaRPr lang="en-US" altLang="zh-TW" dirty="0"/>
          </a:p>
          <a:p>
            <a:r>
              <a:rPr lang="zh-TW" altLang="en-US" dirty="0"/>
              <a:t>用文字以十歲為區間代替年齡，讓數字資料只剩下車速以利判讀</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24</a:t>
            </a:fld>
            <a:endParaRPr lang="zh-TW" altLang="en-US" dirty="0"/>
          </a:p>
        </p:txBody>
      </p:sp>
    </p:spTree>
    <p:extLst>
      <p:ext uri="{BB962C8B-B14F-4D97-AF65-F5344CB8AC3E}">
        <p14:creationId xmlns:p14="http://schemas.microsoft.com/office/powerpoint/2010/main" val="196402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A1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指造成人員當場或二十四小時內死亡之交通事故</a:t>
            </a:r>
            <a:endParaRPr lang="en-US" altLang="zh-TW" sz="1200" dirty="0">
              <a:solidFill>
                <a:srgbClr val="24292E"/>
              </a:solidFill>
              <a:latin typeface="標楷體" panose="03000509000000000000" pitchFamily="65" charset="-120"/>
              <a:ea typeface="標楷體" panose="03000509000000000000" pitchFamily="65" charset="-120"/>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我們可以發現以台北市而言，機車是與死亡車禍高度相關的車種之一，再進而參照文本內事發路段，</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可得知臺北市對外縣市交界的機車道是需要改善的重點道路之一。</a:t>
            </a: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另一方面我們也可以發現快車道較慢車道與死亡車禍關聯性更高。</a:t>
            </a: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發生事故的主要年齡層二十到三十歲，</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行人易在交叉路口附近發生車禍</a:t>
            </a:r>
            <a:endParaRPr 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25</a:t>
            </a:fld>
            <a:endParaRPr lang="zh-TW" altLang="en-US" dirty="0"/>
          </a:p>
        </p:txBody>
      </p:sp>
    </p:spTree>
    <p:extLst>
      <p:ext uri="{BB962C8B-B14F-4D97-AF65-F5344CB8AC3E}">
        <p14:creationId xmlns:p14="http://schemas.microsoft.com/office/powerpoint/2010/main" val="3995469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A2</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指造成人員受傷或超過二十四小時死亡之交通事故</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en-US" altLang="zh-TW" sz="1200" b="0" i="0" kern="1200" dirty="0">
                <a:solidFill>
                  <a:schemeClr val="tx1"/>
                </a:solidFill>
                <a:effectLst/>
                <a:cs typeface="+mn-cs"/>
              </a:rPr>
              <a:t>A1</a:t>
            </a:r>
            <a:r>
              <a:rPr lang="zh-TW" altLang="en-US" sz="1200" b="0" i="0" kern="1200" dirty="0">
                <a:solidFill>
                  <a:schemeClr val="tx1"/>
                </a:solidFill>
                <a:effectLst/>
                <a:cs typeface="+mn-cs"/>
              </a:rPr>
              <a:t>七十四筆</a:t>
            </a:r>
            <a:endParaRPr lang="en-US" altLang="zh-TW" sz="1200" b="0" i="0" kern="1200" dirty="0">
              <a:solidFill>
                <a:schemeClr val="tx1"/>
              </a:solidFill>
              <a:effectLst/>
              <a:cs typeface="+mn-cs"/>
            </a:endParaRPr>
          </a:p>
          <a:p>
            <a:r>
              <a:rPr lang="en-US" altLang="zh-TW" sz="1200" b="0" i="0" kern="1200" dirty="0">
                <a:solidFill>
                  <a:schemeClr val="tx1"/>
                </a:solidFill>
                <a:effectLst/>
                <a:cs typeface="+mn-cs"/>
              </a:rPr>
              <a:t>A2</a:t>
            </a:r>
            <a:r>
              <a:rPr lang="zh-TW" altLang="en-US" sz="1200" b="0" i="0" kern="1200" dirty="0">
                <a:solidFill>
                  <a:schemeClr val="tx1"/>
                </a:solidFill>
                <a:effectLst/>
                <a:cs typeface="+mn-cs"/>
              </a:rPr>
              <a:t>交通事故高達兩萬多筆，不利直接進行共現性分析，</a:t>
            </a:r>
            <a:endParaRPr lang="en-US" altLang="zh-TW" sz="1200" b="0" i="0" kern="1200" dirty="0">
              <a:solidFill>
                <a:schemeClr val="tx1"/>
              </a:solidFill>
              <a:effectLst/>
              <a:cs typeface="+mn-cs"/>
            </a:endParaRPr>
          </a:p>
          <a:p>
            <a:r>
              <a:rPr lang="zh-TW" altLang="en-US" sz="1200" b="0" i="0" kern="1200" dirty="0">
                <a:solidFill>
                  <a:schemeClr val="tx1"/>
                </a:solidFill>
                <a:effectLst/>
                <a:cs typeface="+mn-cs"/>
              </a:rPr>
              <a:t>列出前</a:t>
            </a:r>
            <a:r>
              <a:rPr lang="en-US" altLang="zh-TW" sz="1200" b="0" i="0" kern="1200" dirty="0">
                <a:solidFill>
                  <a:schemeClr val="tx1"/>
                </a:solidFill>
                <a:effectLst/>
                <a:cs typeface="+mn-cs"/>
              </a:rPr>
              <a:t>20</a:t>
            </a:r>
            <a:r>
              <a:rPr lang="zh-TW" altLang="en-US" sz="1200" b="0" i="0" kern="1200" dirty="0">
                <a:solidFill>
                  <a:schemeClr val="tx1"/>
                </a:solidFill>
                <a:effectLst/>
                <a:cs typeface="+mn-cs"/>
              </a:rPr>
              <a:t>名最常發生事故之路段。</a:t>
            </a:r>
            <a:endParaRPr lang="en-US" altLang="zh-TW" sz="1200" b="0" i="0" kern="1200" dirty="0">
              <a:solidFill>
                <a:schemeClr val="tx1"/>
              </a:solidFill>
              <a:effectLst/>
              <a:cs typeface="+mn-cs"/>
            </a:endParaRPr>
          </a:p>
          <a:p>
            <a:r>
              <a:rPr lang="zh-TW" altLang="en-US" sz="1200" b="0" i="0" kern="1200" dirty="0">
                <a:solidFill>
                  <a:schemeClr val="tx1"/>
                </a:solidFill>
                <a:effectLst/>
                <a:cs typeface="+mn-cs"/>
              </a:rPr>
              <a:t>由上圖可知，忠孝東路位居第一，市民大道位居第二，在</a:t>
            </a:r>
            <a:r>
              <a:rPr lang="en-US" altLang="zh-TW" sz="1200" b="0" i="0" kern="1200" dirty="0">
                <a:solidFill>
                  <a:schemeClr val="tx1"/>
                </a:solidFill>
                <a:effectLst/>
                <a:cs typeface="+mn-cs"/>
              </a:rPr>
              <a:t>A2</a:t>
            </a:r>
            <a:r>
              <a:rPr lang="zh-TW" altLang="en-US" sz="1200" b="0" i="0" kern="1200" dirty="0">
                <a:solidFill>
                  <a:schemeClr val="tx1"/>
                </a:solidFill>
                <a:effectLst/>
                <a:cs typeface="+mn-cs"/>
              </a:rPr>
              <a:t>交通事故中，我們以忠孝東路、市民大道與復興南北路進行分析。</a:t>
            </a:r>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26</a:t>
            </a:fld>
            <a:endParaRPr lang="zh-TW" altLang="en-US"/>
          </a:p>
        </p:txBody>
      </p:sp>
    </p:spTree>
    <p:extLst>
      <p:ext uri="{BB962C8B-B14F-4D97-AF65-F5344CB8AC3E}">
        <p14:creationId xmlns:p14="http://schemas.microsoft.com/office/powerpoint/2010/main" val="268389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和</a:t>
            </a:r>
            <a:r>
              <a:rPr lang="en-US" altLang="zh-TW" dirty="0"/>
              <a:t>A1</a:t>
            </a:r>
            <a:r>
              <a:rPr lang="zh-TW" altLang="en-US" dirty="0"/>
              <a:t>交通事故相同，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機車、年輕族群，</a:t>
            </a:r>
            <a:r>
              <a:rPr lang="en-US" altLang="zh-TW" dirty="0"/>
              <a:t>A2</a:t>
            </a:r>
            <a:r>
              <a:rPr lang="zh-TW" altLang="en-US" dirty="0"/>
              <a:t>交通事故涵蓋車種較豐富。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忠孝東路與市民大道分別為臺北市發生事故次數前兩名的路段，除了道路較長、為重要幹道之外，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我們可以藉由與同樣是重要道路的復興南北路相比，</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發現他們較復興南北路多了交叉路口與四岔路等較為複雜的道路型態，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且他們與受傷的共現性也較單純的路段多，因此我們應重視路口安全與道路規劃。</a:t>
            </a: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27</a:t>
            </a:fld>
            <a:endParaRPr lang="zh-TW" altLang="en-US" dirty="0"/>
          </a:p>
        </p:txBody>
      </p:sp>
    </p:spTree>
    <p:extLst>
      <p:ext uri="{BB962C8B-B14F-4D97-AF65-F5344CB8AC3E}">
        <p14:creationId xmlns:p14="http://schemas.microsoft.com/office/powerpoint/2010/main" val="230530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，而受傷類型車禍則無。因此推論發生事故條件相似的情況下，</a:t>
            </a:r>
            <a:endParaRPr lang="en-US" altLang="zh-TW" dirty="0"/>
          </a:p>
          <a:p>
            <a:r>
              <a:rPr lang="zh-TW" altLang="en-US" dirty="0"/>
              <a:t>一旦發生事故，車速高致死率也較高。而行人相較於駕駛與乘客，處於較無防護的狀態，因此事故後也較易傾向有重大傷勢甚至死亡。</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28</a:t>
            </a:fld>
            <a:endParaRPr lang="zh-TW" altLang="en-US"/>
          </a:p>
        </p:txBody>
      </p:sp>
    </p:spTree>
    <p:extLst>
      <p:ext uri="{BB962C8B-B14F-4D97-AF65-F5344CB8AC3E}">
        <p14:creationId xmlns:p14="http://schemas.microsoft.com/office/powerpoint/2010/main" val="416980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標楷體" panose="03000509000000000000" pitchFamily="65" charset="-120"/>
                <a:ea typeface="標楷體" panose="03000509000000000000" pitchFamily="65" charset="-120"/>
                <a:cs typeface="+mn-cs"/>
              </a:rPr>
              <a:t>規劃道路使交通更順暢</a:t>
            </a:r>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3</a:t>
            </a:fld>
            <a:endParaRPr lang="zh-TW" altLang="en-US" dirty="0"/>
          </a:p>
        </p:txBody>
      </p:sp>
    </p:spTree>
    <p:extLst>
      <p:ext uri="{BB962C8B-B14F-4D97-AF65-F5344CB8AC3E}">
        <p14:creationId xmlns:p14="http://schemas.microsoft.com/office/powerpoint/2010/main" val="385072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我們的資料來源是台北市政府資料開放平台</a:t>
            </a:r>
            <a:endParaRPr lang="en-US" altLang="zh-TW" dirty="0"/>
          </a:p>
          <a:p>
            <a:r>
              <a:rPr lang="zh-TW" altLang="en-US" dirty="0"/>
              <a:t>我們自動化的下載 解壓縮 讀取 </a:t>
            </a:r>
            <a:r>
              <a:rPr lang="en-US" altLang="zh-TW" dirty="0"/>
              <a:t>xml</a:t>
            </a:r>
            <a:r>
              <a:rPr lang="zh-TW" altLang="en-US" dirty="0"/>
              <a:t>黨 </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4</a:t>
            </a:fld>
            <a:endParaRPr lang="zh-TW" altLang="en-US" dirty="0"/>
          </a:p>
        </p:txBody>
      </p:sp>
    </p:spTree>
    <p:extLst>
      <p:ext uri="{BB962C8B-B14F-4D97-AF65-F5344CB8AC3E}">
        <p14:creationId xmlns:p14="http://schemas.microsoft.com/office/powerpoint/2010/main" val="128274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自動化</a:t>
            </a:r>
            <a:endParaRPr lang="en-US" altLang="zh-TW" dirty="0"/>
          </a:p>
          <a:p>
            <a:r>
              <a:rPr lang="zh-TW" altLang="en-US" dirty="0"/>
              <a:t>存入不經過電腦</a:t>
            </a:r>
            <a:endParaRPr lang="en-US" altLang="zh-TW" dirty="0"/>
          </a:p>
          <a:p>
            <a:r>
              <a:rPr lang="zh-TW" altLang="en-US" dirty="0"/>
              <a:t>電腦</a:t>
            </a:r>
            <a:r>
              <a:rPr lang="en-US" altLang="zh-TW" dirty="0"/>
              <a:t>no</a:t>
            </a:r>
            <a:r>
              <a:rPr lang="zh-TW" altLang="en-US" dirty="0"/>
              <a:t>要一直開</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5</a:t>
            </a:fld>
            <a:endParaRPr lang="zh-TW" altLang="en-US" dirty="0"/>
          </a:p>
        </p:txBody>
      </p:sp>
    </p:spTree>
    <p:extLst>
      <p:ext uri="{BB962C8B-B14F-4D97-AF65-F5344CB8AC3E}">
        <p14:creationId xmlns:p14="http://schemas.microsoft.com/office/powerpoint/2010/main" val="205680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讀取裡面的車流車速</a:t>
            </a:r>
            <a:r>
              <a:rPr lang="en-US" altLang="zh-TW" dirty="0"/>
              <a:t>OCC</a:t>
            </a:r>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6</a:t>
            </a:fld>
            <a:endParaRPr lang="zh-TW" altLang="en-US" dirty="0"/>
          </a:p>
        </p:txBody>
      </p:sp>
    </p:spTree>
    <p:extLst>
      <p:ext uri="{BB962C8B-B14F-4D97-AF65-F5344CB8AC3E}">
        <p14:creationId xmlns:p14="http://schemas.microsoft.com/office/powerpoint/2010/main" val="102564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由於站點有時候會故障 導致每次資料呈現的欄位不同</a:t>
            </a:r>
            <a:endParaRPr lang="en-US" altLang="zh-TW" dirty="0"/>
          </a:p>
          <a:p>
            <a:r>
              <a:rPr lang="zh-TW" altLang="en-US" dirty="0"/>
              <a:t>所以我們也要進行位置判別</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7</a:t>
            </a:fld>
            <a:endParaRPr lang="zh-TW" altLang="en-US" dirty="0"/>
          </a:p>
        </p:txBody>
      </p:sp>
    </p:spTree>
    <p:extLst>
      <p:ext uri="{BB962C8B-B14F-4D97-AF65-F5344CB8AC3E}">
        <p14:creationId xmlns:p14="http://schemas.microsoft.com/office/powerpoint/2010/main" val="161982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自動化</a:t>
            </a:r>
            <a:endParaRPr lang="en-US" altLang="zh-TW" dirty="0"/>
          </a:p>
          <a:p>
            <a:r>
              <a:rPr lang="zh-TW" altLang="en-US" dirty="0"/>
              <a:t>不用</a:t>
            </a:r>
            <a:r>
              <a:rPr lang="en-US" altLang="zh-TW" dirty="0"/>
              <a:t>24</a:t>
            </a:r>
            <a:r>
              <a:rPr lang="zh-TW" altLang="en-US" dirty="0"/>
              <a:t>小時開著電腦</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8</a:t>
            </a:fld>
            <a:endParaRPr lang="zh-TW" altLang="en-US" dirty="0"/>
          </a:p>
        </p:txBody>
      </p:sp>
    </p:spTree>
    <p:extLst>
      <p:ext uri="{BB962C8B-B14F-4D97-AF65-F5344CB8AC3E}">
        <p14:creationId xmlns:p14="http://schemas.microsoft.com/office/powerpoint/2010/main" val="127025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零散</a:t>
            </a:r>
            <a:endParaRPr lang="en-US" altLang="zh-TW" dirty="0"/>
          </a:p>
          <a:p>
            <a:r>
              <a:rPr lang="zh-TW" altLang="en-US" dirty="0"/>
              <a:t>實地走訪</a:t>
            </a:r>
            <a:endParaRPr lang="en-US" altLang="zh-TW" dirty="0"/>
          </a:p>
          <a:p>
            <a:r>
              <a:rPr lang="zh-TW" altLang="en-US" dirty="0"/>
              <a:t>可左轉紅綠燈數</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9</a:t>
            </a:fld>
            <a:endParaRPr lang="zh-TW" altLang="en-US" dirty="0"/>
          </a:p>
        </p:txBody>
      </p:sp>
    </p:spTree>
    <p:extLst>
      <p:ext uri="{BB962C8B-B14F-4D97-AF65-F5344CB8AC3E}">
        <p14:creationId xmlns:p14="http://schemas.microsoft.com/office/powerpoint/2010/main" val="270583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386711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41453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936486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602744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85027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49537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941527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249498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直排標題及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5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597"/>
            <a:ext cx="10018713" cy="1752599"/>
          </a:xfrm>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98037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113397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80593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646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4101368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90816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70423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41914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ea typeface="標楷體" panose="03000509000000000000" pitchFamily="65" charset="-120"/>
              </a:defRPr>
            </a:lvl1pPr>
          </a:lstStyle>
          <a:p>
            <a:fld id="{AEAD2215-4722-4652-B2FD-A0D5E76A7E92}" type="datetimeFigureOut">
              <a:rPr lang="zh-TW" altLang="en-US" smtClean="0"/>
              <a:pPr/>
              <a:t>2019/6/13</a:t>
            </a:fld>
            <a:endParaRPr lang="zh-TW" alt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ea typeface="標楷體" panose="03000509000000000000" pitchFamily="65" charset="-120"/>
              </a:defRPr>
            </a:lvl1pPr>
          </a:lstStyle>
          <a:p>
            <a:endParaRPr lang="zh-TW" alt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ea typeface="標楷體" panose="03000509000000000000" pitchFamily="65" charset="-120"/>
              </a:defRPr>
            </a:lvl1pPr>
          </a:lstStyle>
          <a:p>
            <a:fld id="{00331767-C9DB-45D0-B0F6-625F88993067}" type="slidenum">
              <a:rPr lang="zh-TW" altLang="en-US" smtClean="0"/>
              <a:pPr/>
              <a:t>‹#›</a:t>
            </a:fld>
            <a:endParaRPr lang="zh-TW" altLang="en-US" dirty="0"/>
          </a:p>
        </p:txBody>
      </p:sp>
    </p:spTree>
    <p:extLst>
      <p:ext uri="{BB962C8B-B14F-4D97-AF65-F5344CB8AC3E}">
        <p14:creationId xmlns:p14="http://schemas.microsoft.com/office/powerpoint/2010/main" val="651539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ript.google.com/d/M2x1ULQ30kOKELKOaxGGBf_RWp2vJfyNW/edit?mid=ACjPJvGaMJuseqNPx-WiVnCth5OJfkgoc1EFCmRAp-uIE4QSZXgJUL0E6__4iX91mwSlq3v1FRB8OdfEnhls7EbXY6I1vtCdOI06EJEOJQfkj6WTgYfrgaWaevd5nmhVEcRs-p4su0fbCj4&amp;uiv=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4.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hyperlink" Target="https://github.com/shiny880410/helloworld/blob/master/final/files/Final_NN_history.ipynb" TargetMode="External"/><Relationship Id="rId5" Type="http://schemas.openxmlformats.org/officeDocument/2006/relationships/diagramLayout" Target="../diagrams/layout6.xml"/><Relationship Id="rId10" Type="http://schemas.openxmlformats.org/officeDocument/2006/relationships/image" Target="../media/image11.png"/><Relationship Id="rId4" Type="http://schemas.openxmlformats.org/officeDocument/2006/relationships/diagramData" Target="../diagrams/data6.xml"/><Relationship Id="rId9" Type="http://schemas.openxmlformats.org/officeDocument/2006/relationships/hyperlink" Target="https://github.com/shiny880410/helloworld/blob/master/final/files/downloadcsv.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hyperlink" Target="https://github.com/shiny880410/helloworld/blob/master/final/files/NN_conclution.ipynb"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shiny880410/helloworld/blob/master/hw4-6/PCA2.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shiny880410/helloworld/blob/master/final/files/%E9%95%B7%E6%A2%9D%E5%9C%96.ipynb"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shiny880410/helloworld/blob/master/final/files/ShiMin.ipynb"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hyperlink" Target="https://github.com/shiny880410/helloworld/blob/master/final/files/Zhongxiao.ipynb" TargetMode="External"/><Relationship Id="rId9" Type="http://schemas.openxmlformats.org/officeDocument/2006/relationships/hyperlink" Target="https://github.com/shiny880410/helloworld/blob/master/final/files/Fuxing.ipynb"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png"/><Relationship Id="rId5" Type="http://schemas.openxmlformats.org/officeDocument/2006/relationships/diagramQuickStyle" Target="../diagrams/quickStyle3.xml"/><Relationship Id="rId10" Type="http://schemas.openxmlformats.org/officeDocument/2006/relationships/image" Target="../media/image6.png"/><Relationship Id="rId4" Type="http://schemas.openxmlformats.org/officeDocument/2006/relationships/diagramLayout" Target="../diagrams/layout3.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7.png"/><Relationship Id="rId5" Type="http://schemas.openxmlformats.org/officeDocument/2006/relationships/diagramQuickStyle" Target="../diagrams/quickStyle4.xml"/><Relationship Id="rId10" Type="http://schemas.openxmlformats.org/officeDocument/2006/relationships/image" Target="../media/image6.png"/><Relationship Id="rId4" Type="http://schemas.openxmlformats.org/officeDocument/2006/relationships/diagramLayout" Target="../diagrams/layout4.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7.png"/><Relationship Id="rId5" Type="http://schemas.openxmlformats.org/officeDocument/2006/relationships/diagramQuickStyle" Target="../diagrams/quickStyle5.xml"/><Relationship Id="rId10" Type="http://schemas.openxmlformats.org/officeDocument/2006/relationships/image" Target="../media/image6.png"/><Relationship Id="rId4" Type="http://schemas.openxmlformats.org/officeDocument/2006/relationships/diagramLayout" Target="../diagrams/layout5.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188011-6687-4C9F-A1A0-BBC0EFC868BA}"/>
              </a:ext>
            </a:extLst>
          </p:cNvPr>
          <p:cNvSpPr>
            <a:spLocks noGrp="1"/>
          </p:cNvSpPr>
          <p:nvPr>
            <p:ph type="ctrTitle"/>
          </p:nvPr>
        </p:nvSpPr>
        <p:spPr>
          <a:xfrm>
            <a:off x="771525" y="2072723"/>
            <a:ext cx="10731498" cy="1910292"/>
          </a:xfrm>
        </p:spPr>
        <p:txBody>
          <a:bodyPr>
            <a:normAutofit/>
          </a:bodyPr>
          <a:lstStyle/>
          <a:p>
            <a:r>
              <a:rPr lang="en-US" altLang="zh-TW" sz="4400" dirty="0">
                <a:latin typeface="標楷體" panose="03000509000000000000" pitchFamily="65" charset="-120"/>
                <a:ea typeface="標楷體" panose="03000509000000000000" pitchFamily="65" charset="-120"/>
              </a:rPr>
              <a:t>107-2</a:t>
            </a:r>
            <a:r>
              <a:rPr lang="zh-TW" altLang="en-US" sz="4400" dirty="0">
                <a:latin typeface="標楷體" panose="03000509000000000000" pitchFamily="65" charset="-120"/>
                <a:ea typeface="標楷體" panose="03000509000000000000" pitchFamily="65" charset="-120"/>
              </a:rPr>
              <a:t>資料科學與程式設計</a:t>
            </a:r>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期末報告</a:t>
            </a:r>
          </a:p>
        </p:txBody>
      </p:sp>
      <p:sp>
        <p:nvSpPr>
          <p:cNvPr id="3" name="副標題 2">
            <a:extLst>
              <a:ext uri="{FF2B5EF4-FFF2-40B4-BE49-F238E27FC236}">
                <a16:creationId xmlns:a16="http://schemas.microsoft.com/office/drawing/2014/main" id="{656AD4AB-B2D3-4A67-8457-1C6EC1CAFE7B}"/>
              </a:ext>
            </a:extLst>
          </p:cNvPr>
          <p:cNvSpPr>
            <a:spLocks noGrp="1"/>
          </p:cNvSpPr>
          <p:nvPr>
            <p:ph type="subTitle" idx="1"/>
          </p:nvPr>
        </p:nvSpPr>
        <p:spPr>
          <a:xfrm>
            <a:off x="2359023" y="3993356"/>
            <a:ext cx="9144000" cy="598487"/>
          </a:xfrm>
        </p:spPr>
        <p:txBody>
          <a:bodyPr>
            <a:normAutofit fontScale="92500" lnSpcReduction="10000"/>
          </a:bodyPr>
          <a:lstStyle/>
          <a:p>
            <a:r>
              <a:rPr lang="zh-TW" altLang="en-US" sz="3200" dirty="0">
                <a:latin typeface="標楷體" panose="03000509000000000000" pitchFamily="65" charset="-120"/>
                <a:ea typeface="標楷體" panose="03000509000000000000" pitchFamily="65" charset="-120"/>
              </a:rPr>
              <a:t>車速分析與預測</a:t>
            </a:r>
            <a:endParaRPr lang="en-US" altLang="zh-TW" sz="3200" dirty="0">
              <a:latin typeface="標楷體" panose="03000509000000000000" pitchFamily="65" charset="-120"/>
              <a:ea typeface="標楷體" panose="03000509000000000000" pitchFamily="65" charset="-120"/>
            </a:endParaRPr>
          </a:p>
          <a:p>
            <a:endParaRPr lang="zh-TW" altLang="en-US" sz="3200" dirty="0">
              <a:latin typeface="標楷體" panose="03000509000000000000" pitchFamily="65" charset="-120"/>
            </a:endParaRPr>
          </a:p>
        </p:txBody>
      </p:sp>
      <p:sp>
        <p:nvSpPr>
          <p:cNvPr id="4" name="文字方塊 3">
            <a:extLst>
              <a:ext uri="{FF2B5EF4-FFF2-40B4-BE49-F238E27FC236}">
                <a16:creationId xmlns:a16="http://schemas.microsoft.com/office/drawing/2014/main" id="{03D5A071-473E-4946-B35F-DA34231ABCAF}"/>
              </a:ext>
            </a:extLst>
          </p:cNvPr>
          <p:cNvSpPr txBox="1"/>
          <p:nvPr/>
        </p:nvSpPr>
        <p:spPr>
          <a:xfrm>
            <a:off x="5086349" y="4795043"/>
            <a:ext cx="3000375"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組員 </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機械二 歐陽智文</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       機械二 于紹尹</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       機械二 林郁鈞</a:t>
            </a:r>
          </a:p>
        </p:txBody>
      </p:sp>
    </p:spTree>
    <p:extLst>
      <p:ext uri="{BB962C8B-B14F-4D97-AF65-F5344CB8AC3E}">
        <p14:creationId xmlns:p14="http://schemas.microsoft.com/office/powerpoint/2010/main" val="88008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A1645-C88F-41E0-BE1A-7C948E026BAB}"/>
              </a:ext>
            </a:extLst>
          </p:cNvPr>
          <p:cNvSpPr>
            <a:spLocks noGrp="1"/>
          </p:cNvSpPr>
          <p:nvPr>
            <p:ph type="title"/>
          </p:nvPr>
        </p:nvSpPr>
        <p:spPr/>
        <p:txBody>
          <a:bodyPr/>
          <a:lstStyle/>
          <a:p>
            <a:r>
              <a:rPr lang="zh-TW" altLang="en-US" dirty="0"/>
              <a:t>資料清洗與補齊缺漏</a:t>
            </a:r>
          </a:p>
        </p:txBody>
      </p:sp>
      <p:sp>
        <p:nvSpPr>
          <p:cNvPr id="3" name="內容版面配置區 2">
            <a:extLst>
              <a:ext uri="{FF2B5EF4-FFF2-40B4-BE49-F238E27FC236}">
                <a16:creationId xmlns:a16="http://schemas.microsoft.com/office/drawing/2014/main" id="{FDBEFF75-8111-41CF-BD8A-2656E6A898D9}"/>
              </a:ext>
            </a:extLst>
          </p:cNvPr>
          <p:cNvSpPr>
            <a:spLocks noGrp="1"/>
          </p:cNvSpPr>
          <p:nvPr>
            <p:ph idx="1"/>
          </p:nvPr>
        </p:nvSpPr>
        <p:spPr>
          <a:xfrm>
            <a:off x="1484310" y="1920239"/>
            <a:ext cx="10018713" cy="3124201"/>
          </a:xfrm>
        </p:spPr>
        <p:txBody>
          <a:bodyPr/>
          <a:lstStyle/>
          <a:p>
            <a:pPr>
              <a:lnSpc>
                <a:spcPct val="150000"/>
              </a:lnSpc>
            </a:pPr>
            <a:r>
              <a:rPr lang="zh-TW" altLang="en-US" dirty="0"/>
              <a:t>合併動態資料與站點靜態資料</a:t>
            </a:r>
            <a:endParaRPr lang="en-US" altLang="zh-TW" dirty="0"/>
          </a:p>
          <a:p>
            <a:pPr>
              <a:lnSpc>
                <a:spcPct val="150000"/>
              </a:lnSpc>
            </a:pPr>
            <a:r>
              <a:rPr lang="zh-TW" altLang="en-US" dirty="0"/>
              <a:t>刪除缺失資料  </a:t>
            </a:r>
            <a:endParaRPr lang="en-US" altLang="zh-TW" dirty="0"/>
          </a:p>
          <a:p>
            <a:endParaRPr lang="zh-TW" altLang="en-US" dirty="0"/>
          </a:p>
        </p:txBody>
      </p:sp>
      <p:pic>
        <p:nvPicPr>
          <p:cNvPr id="4" name="圖片 3">
            <a:hlinkClick r:id="rId3"/>
            <a:extLst>
              <a:ext uri="{FF2B5EF4-FFF2-40B4-BE49-F238E27FC236}">
                <a16:creationId xmlns:a16="http://schemas.microsoft.com/office/drawing/2014/main" id="{D32DD260-1AEF-4A36-AAC2-F467B8E9D28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7667" y="6221617"/>
            <a:ext cx="562552" cy="562552"/>
          </a:xfrm>
          <a:prstGeom prst="rect">
            <a:avLst/>
          </a:prstGeom>
        </p:spPr>
      </p:pic>
      <p:pic>
        <p:nvPicPr>
          <p:cNvPr id="5" name="圖片 4"/>
          <p:cNvPicPr>
            <a:picLocks noChangeAspect="1"/>
          </p:cNvPicPr>
          <p:nvPr/>
        </p:nvPicPr>
        <p:blipFill rotWithShape="1">
          <a:blip r:embed="rId5"/>
          <a:srcRect l="2730" t="60489" r="70505" b="19637"/>
          <a:stretch/>
        </p:blipFill>
        <p:spPr>
          <a:xfrm>
            <a:off x="5459136" y="3707807"/>
            <a:ext cx="6400455" cy="2673266"/>
          </a:xfrm>
          <a:prstGeom prst="rect">
            <a:avLst/>
          </a:prstGeom>
        </p:spPr>
      </p:pic>
      <p:sp>
        <p:nvSpPr>
          <p:cNvPr id="7" name="矩形 6"/>
          <p:cNvSpPr/>
          <p:nvPr/>
        </p:nvSpPr>
        <p:spPr>
          <a:xfrm>
            <a:off x="5459136" y="5044440"/>
            <a:ext cx="6400455" cy="76074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34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找出與車速有關的參數</a:t>
            </a:r>
            <a:endParaRPr lang="en-US" dirty="0"/>
          </a:p>
        </p:txBody>
      </p:sp>
      <p:pic>
        <p:nvPicPr>
          <p:cNvPr id="6" name="圖片 5">
            <a:extLst>
              <a:ext uri="{FF2B5EF4-FFF2-40B4-BE49-F238E27FC236}">
                <a16:creationId xmlns:a16="http://schemas.microsoft.com/office/drawing/2014/main" id="{CE6EF385-D772-4355-AF82-DE73492E5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00" y="3245866"/>
            <a:ext cx="5608806" cy="2926334"/>
          </a:xfrm>
          <a:prstGeom prst="rect">
            <a:avLst/>
          </a:prstGeom>
        </p:spPr>
      </p:pic>
      <p:pic>
        <p:nvPicPr>
          <p:cNvPr id="8" name="圖片 7"/>
          <p:cNvPicPr>
            <a:picLocks noChangeAspect="1"/>
          </p:cNvPicPr>
          <p:nvPr/>
        </p:nvPicPr>
        <p:blipFill>
          <a:blip r:embed="rId4"/>
          <a:stretch>
            <a:fillRect/>
          </a:stretch>
        </p:blipFill>
        <p:spPr>
          <a:xfrm>
            <a:off x="6545750" y="3094335"/>
            <a:ext cx="5169079" cy="2560993"/>
          </a:xfrm>
          <a:prstGeom prst="rect">
            <a:avLst/>
          </a:prstGeom>
        </p:spPr>
      </p:pic>
    </p:spTree>
    <p:extLst>
      <p:ext uri="{BB962C8B-B14F-4D97-AF65-F5344CB8AC3E}">
        <p14:creationId xmlns:p14="http://schemas.microsoft.com/office/powerpoint/2010/main" val="302937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2489440"/>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2949755"/>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2534256"/>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無因次化車速</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6" name="內容版面配置區 2">
            <a:extLst>
              <a:ext uri="{FF2B5EF4-FFF2-40B4-BE49-F238E27FC236}">
                <a16:creationId xmlns:a16="http://schemas.microsoft.com/office/drawing/2014/main" id="{5F39798B-364D-4560-8987-E0A8785DAAC0}"/>
              </a:ext>
            </a:extLst>
          </p:cNvPr>
          <p:cNvSpPr>
            <a:spLocks noGrp="1"/>
          </p:cNvSpPr>
          <p:nvPr>
            <p:ph idx="1"/>
          </p:nvPr>
        </p:nvSpPr>
        <p:spPr>
          <a:xfrm>
            <a:off x="1681531" y="2666999"/>
            <a:ext cx="10018713" cy="3124201"/>
          </a:xfrm>
        </p:spPr>
        <p:txBody>
          <a:bodyPr/>
          <a:lstStyle/>
          <a:p>
            <a:pPr>
              <a:lnSpc>
                <a:spcPct val="150000"/>
              </a:lnSpc>
            </a:pPr>
            <a:r>
              <a:rPr lang="en-US" altLang="zh-TW" dirty="0"/>
              <a:t>3</a:t>
            </a:r>
            <a:r>
              <a:rPr lang="zh-TW" altLang="en-US" dirty="0"/>
              <a:t>個獨立的因次</a:t>
            </a:r>
            <a:endParaRPr lang="en-US" altLang="zh-TW" dirty="0"/>
          </a:p>
          <a:p>
            <a:pPr>
              <a:lnSpc>
                <a:spcPct val="150000"/>
              </a:lnSpc>
            </a:pPr>
            <a:r>
              <a:rPr lang="en-US" altLang="zh-TW" dirty="0"/>
              <a:t>4</a:t>
            </a:r>
            <a:r>
              <a:rPr lang="zh-TW" altLang="en-US" dirty="0"/>
              <a:t>個無因次的參數 </a:t>
            </a:r>
            <a:r>
              <a:rPr lang="en-US" altLang="zh-TW" dirty="0"/>
              <a:t>π1, π2, π3, π4</a:t>
            </a:r>
          </a:p>
          <a:p>
            <a:pPr>
              <a:lnSpc>
                <a:spcPct val="150000"/>
              </a:lnSpc>
            </a:pPr>
            <a:r>
              <a:rPr lang="el-GR" altLang="zh-TW" b="1" dirty="0"/>
              <a:t>ρ</a:t>
            </a:r>
            <a:r>
              <a:rPr lang="zh-TW" altLang="el-GR" dirty="0"/>
              <a:t>、</a:t>
            </a:r>
            <a:r>
              <a:rPr lang="en-US" altLang="zh-TW" b="1" dirty="0"/>
              <a:t>D</a:t>
            </a:r>
            <a:r>
              <a:rPr lang="zh-TW" altLang="en-US" dirty="0"/>
              <a:t>、</a:t>
            </a:r>
            <a:r>
              <a:rPr lang="el-GR" altLang="zh-TW" b="1" dirty="0"/>
              <a:t>Δ</a:t>
            </a:r>
            <a:r>
              <a:rPr lang="en-US" altLang="zh-TW" b="1" dirty="0"/>
              <a:t>P</a:t>
            </a: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7" name="文字方塊 16">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114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cxnSp>
        <p:nvCxnSpPr>
          <p:cNvPr id="8" name="直線單箭頭接點 7"/>
          <p:cNvCxnSpPr/>
          <p:nvPr/>
        </p:nvCxnSpPr>
        <p:spPr>
          <a:xfrm flipV="1">
            <a:off x="9726313" y="3747609"/>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3332110"/>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無因次化車道寬度</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圓角矩形 12"/>
          <p:cNvSpPr/>
          <p:nvPr/>
        </p:nvSpPr>
        <p:spPr>
          <a:xfrm>
            <a:off x="7386525" y="3287293"/>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5" name="文字方塊 14">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8311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4138945"/>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4599260"/>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4183761"/>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無因次化車流</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4" name="文字方塊 13">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5442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5151962"/>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5612277"/>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5196778"/>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無因次化黏滯性</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4" name="文字方塊 13">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5942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EE1E13F-E442-4B5C-95F8-23EE0004B0D0}"/>
              </a:ext>
            </a:extLst>
          </p:cNvPr>
          <p:cNvPicPr>
            <a:picLocks noChangeAspect="1"/>
          </p:cNvPicPr>
          <p:nvPr/>
        </p:nvPicPr>
        <p:blipFill rotWithShape="1">
          <a:blip r:embed="rId3">
            <a:extLst>
              <a:ext uri="{28A0092B-C50C-407E-A947-70E740481C1C}">
                <a14:useLocalDpi xmlns:a14="http://schemas.microsoft.com/office/drawing/2010/main" val="0"/>
              </a:ext>
            </a:extLst>
          </a:blip>
          <a:srcRect l="5826" t="10221" r="8495" b="5890"/>
          <a:stretch/>
        </p:blipFill>
        <p:spPr>
          <a:xfrm>
            <a:off x="6079707" y="2868270"/>
            <a:ext cx="6112293" cy="3989730"/>
          </a:xfrm>
          <a:prstGeom prst="rect">
            <a:avLst/>
          </a:prstGeom>
        </p:spPr>
      </p:pic>
      <p:pic>
        <p:nvPicPr>
          <p:cNvPr id="3" name="內容版面配置區 4">
            <a:extLst>
              <a:ext uri="{FF2B5EF4-FFF2-40B4-BE49-F238E27FC236}">
                <a16:creationId xmlns:a16="http://schemas.microsoft.com/office/drawing/2014/main" id="{E542D7A3-435C-4A13-9BD7-9AED1785E39F}"/>
              </a:ext>
            </a:extLst>
          </p:cNvPr>
          <p:cNvPicPr>
            <a:picLocks noChangeAspect="1"/>
          </p:cNvPicPr>
          <p:nvPr/>
        </p:nvPicPr>
        <p:blipFill rotWithShape="1">
          <a:blip r:embed="rId4">
            <a:extLst>
              <a:ext uri="{28A0092B-C50C-407E-A947-70E740481C1C}">
                <a14:useLocalDpi xmlns:a14="http://schemas.microsoft.com/office/drawing/2010/main" val="0"/>
              </a:ext>
            </a:extLst>
          </a:blip>
          <a:srcRect l="6012" t="8130" r="6995" b="4878"/>
          <a:stretch/>
        </p:blipFill>
        <p:spPr>
          <a:xfrm>
            <a:off x="-2" y="-1"/>
            <a:ext cx="6206033" cy="4137308"/>
          </a:xfrm>
          <a:prstGeom prst="rect">
            <a:avLst/>
          </a:prstGeom>
        </p:spPr>
      </p:pic>
      <p:sp>
        <p:nvSpPr>
          <p:cNvPr id="4" name="標題 1">
            <a:extLst>
              <a:ext uri="{FF2B5EF4-FFF2-40B4-BE49-F238E27FC236}">
                <a16:creationId xmlns:a16="http://schemas.microsoft.com/office/drawing/2014/main" id="{9759951B-7A85-41FA-97D3-1C7671C58842}"/>
              </a:ext>
            </a:extLst>
          </p:cNvPr>
          <p:cNvSpPr txBox="1">
            <a:spLocks/>
          </p:cNvSpPr>
          <p:nvPr/>
        </p:nvSpPr>
        <p:spPr>
          <a:xfrm>
            <a:off x="4189660" y="483243"/>
            <a:ext cx="10018712" cy="17526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3200" dirty="0"/>
              <a:t>作圖並找相關係數 </a:t>
            </a:r>
          </a:p>
        </p:txBody>
      </p:sp>
      <p:sp>
        <p:nvSpPr>
          <p:cNvPr id="5" name="箭號: 弧形右彎 7">
            <a:extLst>
              <a:ext uri="{FF2B5EF4-FFF2-40B4-BE49-F238E27FC236}">
                <a16:creationId xmlns:a16="http://schemas.microsoft.com/office/drawing/2014/main" id="{E136185B-F59B-4725-9338-EDB639AF5B09}"/>
              </a:ext>
            </a:extLst>
          </p:cNvPr>
          <p:cNvSpPr/>
          <p:nvPr/>
        </p:nvSpPr>
        <p:spPr>
          <a:xfrm rot="18388227">
            <a:off x="4373068" y="4082122"/>
            <a:ext cx="823425" cy="2378633"/>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Tree>
    <p:extLst>
      <p:ext uri="{BB962C8B-B14F-4D97-AF65-F5344CB8AC3E}">
        <p14:creationId xmlns:p14="http://schemas.microsoft.com/office/powerpoint/2010/main" val="72985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759951B-7A85-41FA-97D3-1C7671C58842}"/>
              </a:ext>
            </a:extLst>
          </p:cNvPr>
          <p:cNvSpPr txBox="1">
            <a:spLocks/>
          </p:cNvSpPr>
          <p:nvPr/>
        </p:nvSpPr>
        <p:spPr>
          <a:xfrm>
            <a:off x="4189660" y="483243"/>
            <a:ext cx="10018712" cy="17526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3200" dirty="0"/>
              <a:t>作圖並找相關係數 </a:t>
            </a:r>
          </a:p>
        </p:txBody>
      </p:sp>
      <p:sp>
        <p:nvSpPr>
          <p:cNvPr id="5" name="箭號: 弧形右彎 7">
            <a:extLst>
              <a:ext uri="{FF2B5EF4-FFF2-40B4-BE49-F238E27FC236}">
                <a16:creationId xmlns:a16="http://schemas.microsoft.com/office/drawing/2014/main" id="{E136185B-F59B-4725-9338-EDB639AF5B09}"/>
              </a:ext>
            </a:extLst>
          </p:cNvPr>
          <p:cNvSpPr/>
          <p:nvPr/>
        </p:nvSpPr>
        <p:spPr>
          <a:xfrm rot="18388227">
            <a:off x="4373068" y="4082122"/>
            <a:ext cx="823425" cy="2378633"/>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pic>
        <p:nvPicPr>
          <p:cNvPr id="6" name="圖片 5">
            <a:extLst>
              <a:ext uri="{FF2B5EF4-FFF2-40B4-BE49-F238E27FC236}">
                <a16:creationId xmlns:a16="http://schemas.microsoft.com/office/drawing/2014/main" id="{6348DCFF-1C38-4023-88C8-48D7FCA99DAE}"/>
              </a:ext>
            </a:extLst>
          </p:cNvPr>
          <p:cNvPicPr>
            <a:picLocks noChangeAspect="1"/>
          </p:cNvPicPr>
          <p:nvPr/>
        </p:nvPicPr>
        <p:blipFill rotWithShape="1">
          <a:blip r:embed="rId3">
            <a:extLst>
              <a:ext uri="{28A0092B-C50C-407E-A947-70E740481C1C}">
                <a14:useLocalDpi xmlns:a14="http://schemas.microsoft.com/office/drawing/2010/main" val="0"/>
              </a:ext>
            </a:extLst>
          </a:blip>
          <a:srcRect l="6790" t="10174" r="7408" b="5937"/>
          <a:stretch/>
        </p:blipFill>
        <p:spPr>
          <a:xfrm>
            <a:off x="17710" y="-1"/>
            <a:ext cx="6121068" cy="3989730"/>
          </a:xfrm>
          <a:prstGeom prst="rect">
            <a:avLst/>
          </a:prstGeom>
        </p:spPr>
      </p:pic>
      <p:pic>
        <p:nvPicPr>
          <p:cNvPr id="7" name="圖片 6">
            <a:extLst>
              <a:ext uri="{FF2B5EF4-FFF2-40B4-BE49-F238E27FC236}">
                <a16:creationId xmlns:a16="http://schemas.microsoft.com/office/drawing/2014/main" id="{77B4610C-75AA-4B6A-96B5-91E1319E353E}"/>
              </a:ext>
            </a:extLst>
          </p:cNvPr>
          <p:cNvPicPr>
            <a:picLocks noChangeAspect="1"/>
          </p:cNvPicPr>
          <p:nvPr/>
        </p:nvPicPr>
        <p:blipFill rotWithShape="1">
          <a:blip r:embed="rId4">
            <a:extLst>
              <a:ext uri="{28A0092B-C50C-407E-A947-70E740481C1C}">
                <a14:useLocalDpi xmlns:a14="http://schemas.microsoft.com/office/drawing/2010/main" val="0"/>
              </a:ext>
            </a:extLst>
          </a:blip>
          <a:srcRect l="6543" t="10001" r="8766" b="5618"/>
          <a:stretch/>
        </p:blipFill>
        <p:spPr>
          <a:xfrm>
            <a:off x="6138779" y="2837296"/>
            <a:ext cx="6053222" cy="4020709"/>
          </a:xfrm>
          <a:prstGeom prst="rect">
            <a:avLst/>
          </a:prstGeom>
        </p:spPr>
      </p:pic>
    </p:spTree>
    <p:extLst>
      <p:ext uri="{BB962C8B-B14F-4D97-AF65-F5344CB8AC3E}">
        <p14:creationId xmlns:p14="http://schemas.microsoft.com/office/powerpoint/2010/main" val="28840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11CCB9-6B14-4093-B3B9-ABB02CD5124C}"/>
              </a:ext>
            </a:extLst>
          </p:cNvPr>
          <p:cNvSpPr>
            <a:spLocks noGrp="1"/>
          </p:cNvSpPr>
          <p:nvPr>
            <p:ph type="title"/>
          </p:nvPr>
        </p:nvSpPr>
        <p:spPr/>
        <p:txBody>
          <a:bodyPr/>
          <a:lstStyle/>
          <a:p>
            <a:r>
              <a:rPr lang="zh-TW" altLang="en-US" dirty="0"/>
              <a:t>將資料放入</a:t>
            </a:r>
            <a:r>
              <a:rPr lang="en-US" altLang="zh-TW" dirty="0"/>
              <a:t>Neural Network</a:t>
            </a:r>
            <a:r>
              <a:rPr lang="zh-TW" altLang="en-US" dirty="0"/>
              <a:t>進行訓練</a:t>
            </a:r>
          </a:p>
        </p:txBody>
      </p:sp>
      <p:sp>
        <p:nvSpPr>
          <p:cNvPr id="3" name="內容版面配置區 2">
            <a:extLst>
              <a:ext uri="{FF2B5EF4-FFF2-40B4-BE49-F238E27FC236}">
                <a16:creationId xmlns:a16="http://schemas.microsoft.com/office/drawing/2014/main" id="{07086D6C-5715-4C0D-B889-5CBEE15C5D08}"/>
              </a:ext>
            </a:extLst>
          </p:cNvPr>
          <p:cNvSpPr>
            <a:spLocks noGrp="1"/>
          </p:cNvSpPr>
          <p:nvPr>
            <p:ph idx="1"/>
          </p:nvPr>
        </p:nvSpPr>
        <p:spPr>
          <a:xfrm>
            <a:off x="2473253" y="1899764"/>
            <a:ext cx="10018713" cy="3124201"/>
          </a:xfrm>
        </p:spPr>
        <p:txBody>
          <a:bodyPr/>
          <a:lstStyle/>
          <a:p>
            <a:pPr>
              <a:lnSpc>
                <a:spcPct val="150000"/>
              </a:lnSpc>
            </a:pPr>
            <a:r>
              <a:rPr lang="zh-TW" altLang="en-US" dirty="0"/>
              <a:t>讓過程自動化</a:t>
            </a:r>
            <a:endParaRPr lang="en-US" altLang="zh-TW" dirty="0"/>
          </a:p>
          <a:p>
            <a:pPr>
              <a:lnSpc>
                <a:spcPct val="150000"/>
              </a:lnSpc>
            </a:pPr>
            <a:r>
              <a:rPr lang="zh-TW" altLang="en-US" dirty="0"/>
              <a:t>放入變換後的資料進行訓練 </a:t>
            </a:r>
            <a:endParaRPr lang="en-US" altLang="zh-TW" dirty="0"/>
          </a:p>
          <a:p>
            <a:pPr>
              <a:lnSpc>
                <a:spcPct val="150000"/>
              </a:lnSpc>
            </a:pPr>
            <a:r>
              <a:rPr lang="zh-TW" altLang="en-US" dirty="0"/>
              <a:t>調整</a:t>
            </a:r>
            <a:r>
              <a:rPr lang="en-US" altLang="zh-TW" dirty="0"/>
              <a:t>batch size </a:t>
            </a:r>
            <a:endParaRPr lang="zh-TW" altLang="en-US" dirty="0"/>
          </a:p>
        </p:txBody>
      </p:sp>
      <p:pic>
        <p:nvPicPr>
          <p:cNvPr id="4098" name="Picture 2" descr="https://github.com/shiny880410/helloworld/raw/master/final/files/nodes.PNG">
            <a:extLst>
              <a:ext uri="{FF2B5EF4-FFF2-40B4-BE49-F238E27FC236}">
                <a16:creationId xmlns:a16="http://schemas.microsoft.com/office/drawing/2014/main" id="{8E48FC02-84CA-4667-9FBD-A748B597E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508" y="5340786"/>
            <a:ext cx="8142909" cy="1005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資料庫圖表 3">
            <a:extLst>
              <a:ext uri="{FF2B5EF4-FFF2-40B4-BE49-F238E27FC236}">
                <a16:creationId xmlns:a16="http://schemas.microsoft.com/office/drawing/2014/main" id="{A7B10F44-0F33-4B88-9A1D-8BFE0B689575}"/>
              </a:ext>
            </a:extLst>
          </p:cNvPr>
          <p:cNvGraphicFramePr/>
          <p:nvPr>
            <p:extLst>
              <p:ext uri="{D42A27DB-BD31-4B8C-83A1-F6EECF244321}">
                <p14:modId xmlns:p14="http://schemas.microsoft.com/office/powerpoint/2010/main" val="707180069"/>
              </p:ext>
            </p:extLst>
          </p:nvPr>
        </p:nvGraphicFramePr>
        <p:xfrm>
          <a:off x="6584606" y="2243720"/>
          <a:ext cx="4087811" cy="2817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圖片 5">
            <a:hlinkClick r:id="rId9"/>
            <a:extLst>
              <a:ext uri="{FF2B5EF4-FFF2-40B4-BE49-F238E27FC236}">
                <a16:creationId xmlns:a16="http://schemas.microsoft.com/office/drawing/2014/main" id="{27195738-6FE6-4BAE-A11A-D57D9EC39D2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401563" y="5460878"/>
            <a:ext cx="562552" cy="562552"/>
          </a:xfrm>
          <a:prstGeom prst="rect">
            <a:avLst/>
          </a:prstGeom>
        </p:spPr>
      </p:pic>
      <p:pic>
        <p:nvPicPr>
          <p:cNvPr id="7" name="圖片 6">
            <a:hlinkClick r:id="rId11"/>
            <a:extLst>
              <a:ext uri="{FF2B5EF4-FFF2-40B4-BE49-F238E27FC236}">
                <a16:creationId xmlns:a16="http://schemas.microsoft.com/office/drawing/2014/main" id="{34D2651C-DE25-4B3B-9314-89137A283A1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401563" y="6170817"/>
            <a:ext cx="562552" cy="562552"/>
          </a:xfrm>
          <a:prstGeom prst="rect">
            <a:avLst/>
          </a:prstGeom>
        </p:spPr>
      </p:pic>
    </p:spTree>
    <p:extLst>
      <p:ext uri="{BB962C8B-B14F-4D97-AF65-F5344CB8AC3E}">
        <p14:creationId xmlns:p14="http://schemas.microsoft.com/office/powerpoint/2010/main" val="423520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6D61A4-7328-44B9-81C2-AA7F1B6DBC97}"/>
              </a:ext>
            </a:extLst>
          </p:cNvPr>
          <p:cNvSpPr>
            <a:spLocks noGrp="1"/>
          </p:cNvSpPr>
          <p:nvPr>
            <p:ph type="title" idx="4294967295"/>
          </p:nvPr>
        </p:nvSpPr>
        <p:spPr>
          <a:xfrm>
            <a:off x="2173288" y="88900"/>
            <a:ext cx="10018712" cy="1752600"/>
          </a:xfrm>
        </p:spPr>
        <p:txBody>
          <a:bodyPr/>
          <a:lstStyle/>
          <a:p>
            <a:r>
              <a:rPr lang="zh-TW" altLang="en-US" dirty="0"/>
              <a:t>速度對車道佔有率作圖 </a:t>
            </a:r>
            <a:r>
              <a:rPr lang="en-US" altLang="zh-TW" dirty="0"/>
              <a:t>(</a:t>
            </a:r>
            <a:r>
              <a:rPr lang="zh-TW" altLang="en-US" dirty="0"/>
              <a:t>改變車道數</a:t>
            </a:r>
            <a:r>
              <a:rPr lang="en-US" altLang="zh-TW" dirty="0"/>
              <a:t>)</a:t>
            </a:r>
            <a:r>
              <a:rPr lang="zh-TW" altLang="en-US" dirty="0"/>
              <a:t> </a:t>
            </a:r>
          </a:p>
        </p:txBody>
      </p:sp>
      <p:pic>
        <p:nvPicPr>
          <p:cNvPr id="5122" name="Picture 2" descr="https://github.com/shiny880410/helloworld/raw/master/final/files/speed_occ_lan.png">
            <a:extLst>
              <a:ext uri="{FF2B5EF4-FFF2-40B4-BE49-F238E27FC236}">
                <a16:creationId xmlns:a16="http://schemas.microsoft.com/office/drawing/2014/main" id="{86489B04-CB2E-4079-81B9-026E16ED6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407454"/>
            <a:ext cx="5340350" cy="53108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github.com/shiny880410/helloworld/raw/master/final/files/1theorem.PNG">
            <a:extLst>
              <a:ext uri="{FF2B5EF4-FFF2-40B4-BE49-F238E27FC236}">
                <a16:creationId xmlns:a16="http://schemas.microsoft.com/office/drawing/2014/main" id="{C801385B-934D-4500-AD47-42FA2708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901" y="2494985"/>
            <a:ext cx="5847214" cy="296955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hlinkClick r:id="rId5"/>
            <a:extLst>
              <a:ext uri="{FF2B5EF4-FFF2-40B4-BE49-F238E27FC236}">
                <a16:creationId xmlns:a16="http://schemas.microsoft.com/office/drawing/2014/main" id="{908C6248-C6B9-4BF7-9AE7-765815C599C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01563" y="6170817"/>
            <a:ext cx="562552" cy="562552"/>
          </a:xfrm>
          <a:prstGeom prst="rect">
            <a:avLst/>
          </a:prstGeom>
        </p:spPr>
      </p:pic>
    </p:spTree>
    <p:extLst>
      <p:ext uri="{BB962C8B-B14F-4D97-AF65-F5344CB8AC3E}">
        <p14:creationId xmlns:p14="http://schemas.microsoft.com/office/powerpoint/2010/main" val="357974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7875-F639-44FE-BB73-8F57D6A8EBEE}"/>
              </a:ext>
            </a:extLst>
          </p:cNvPr>
          <p:cNvSpPr>
            <a:spLocks noGrp="1"/>
          </p:cNvSpPr>
          <p:nvPr>
            <p:ph type="title"/>
          </p:nvPr>
        </p:nvSpPr>
        <p:spPr/>
        <p:txBody>
          <a:bodyPr/>
          <a:lstStyle/>
          <a:p>
            <a:r>
              <a:rPr lang="zh-TW" altLang="en-US" dirty="0"/>
              <a:t>報告大綱</a:t>
            </a:r>
          </a:p>
        </p:txBody>
      </p:sp>
      <p:sp>
        <p:nvSpPr>
          <p:cNvPr id="3" name="圓角矩形 2"/>
          <p:cNvSpPr/>
          <p:nvPr/>
        </p:nvSpPr>
        <p:spPr>
          <a:xfrm>
            <a:off x="2388475"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 5"/>
          <p:cNvSpPr/>
          <p:nvPr/>
        </p:nvSpPr>
        <p:spPr>
          <a:xfrm>
            <a:off x="2388475"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D3948852-BFEB-4D53-9FA7-FB25E390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837" y="1887775"/>
            <a:ext cx="1873243" cy="1873243"/>
          </a:xfrm>
          <a:prstGeom prst="rect">
            <a:avLst/>
          </a:prstGeom>
        </p:spPr>
      </p:pic>
      <p:sp>
        <p:nvSpPr>
          <p:cNvPr id="4" name="文字方塊 3"/>
          <p:cNvSpPr txBox="1"/>
          <p:nvPr/>
        </p:nvSpPr>
        <p:spPr>
          <a:xfrm flipH="1">
            <a:off x="2671610" y="4347074"/>
            <a:ext cx="3749698" cy="1200329"/>
          </a:xfrm>
          <a:prstGeom prst="rect">
            <a:avLst/>
          </a:prstGeom>
          <a:noFill/>
        </p:spPr>
        <p:txBody>
          <a:bodyPr wrap="square" rtlCol="0">
            <a:spAutoFit/>
          </a:bodyPr>
          <a:lstStyle/>
          <a:p>
            <a:pPr algn="ctr"/>
            <a:r>
              <a:rPr lang="en-US" altLang="zh-TW" sz="3600" dirty="0">
                <a:solidFill>
                  <a:schemeClr val="bg1"/>
                </a:solidFill>
                <a:latin typeface="DFKai-SB" panose="03000509000000000000" pitchFamily="65" charset="-120"/>
                <a:ea typeface="DFKai-SB" panose="03000509000000000000" pitchFamily="65" charset="-120"/>
              </a:rPr>
              <a:t>Neural Network</a:t>
            </a:r>
            <a:r>
              <a:rPr lang="zh-TW" altLang="en-US" sz="3600" dirty="0">
                <a:solidFill>
                  <a:schemeClr val="bg1"/>
                </a:solidFill>
                <a:latin typeface="DFKai-SB" panose="03000509000000000000" pitchFamily="65" charset="-120"/>
                <a:ea typeface="DFKai-SB" panose="03000509000000000000" pitchFamily="65" charset="-120"/>
              </a:rPr>
              <a:t>預測車速</a:t>
            </a:r>
            <a:endParaRPr lang="en-US" altLang="zh-TW" sz="3600" dirty="0">
              <a:solidFill>
                <a:schemeClr val="bg1"/>
              </a:solidFill>
              <a:latin typeface="DFKai-SB" panose="03000509000000000000" pitchFamily="65" charset="-120"/>
              <a:ea typeface="DFKai-SB" panose="03000509000000000000" pitchFamily="65" charset="-120"/>
            </a:endParaRPr>
          </a:p>
        </p:txBody>
      </p:sp>
      <p:sp>
        <p:nvSpPr>
          <p:cNvPr id="10" name="圓角矩形 9"/>
          <p:cNvSpPr/>
          <p:nvPr/>
        </p:nvSpPr>
        <p:spPr>
          <a:xfrm>
            <a:off x="702259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圓角矩形 11"/>
          <p:cNvSpPr/>
          <p:nvPr/>
        </p:nvSpPr>
        <p:spPr>
          <a:xfrm>
            <a:off x="702259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flipH="1">
            <a:off x="7305733" y="4347074"/>
            <a:ext cx="3749698" cy="1200329"/>
          </a:xfrm>
          <a:prstGeom prst="rect">
            <a:avLst/>
          </a:prstGeom>
          <a:noFill/>
        </p:spPr>
        <p:txBody>
          <a:bodyPr wrap="square" rtlCol="0">
            <a:spAutoFit/>
          </a:bodyPr>
          <a:lstStyle/>
          <a:p>
            <a:pPr lvl="0" algn="ctr"/>
            <a:r>
              <a:rPr lang="en-US" altLang="zh-TW" sz="3600" dirty="0">
                <a:solidFill>
                  <a:schemeClr val="bg1"/>
                </a:solidFill>
                <a:latin typeface="標楷體" panose="03000509000000000000" pitchFamily="65" charset="-120"/>
                <a:ea typeface="標楷體" panose="03000509000000000000" pitchFamily="65" charset="-120"/>
              </a:rPr>
              <a:t>A1A2</a:t>
            </a:r>
            <a:r>
              <a:rPr lang="zh-TW" altLang="en-US" sz="3600" dirty="0">
                <a:solidFill>
                  <a:schemeClr val="bg1"/>
                </a:solidFill>
                <a:latin typeface="標楷體" panose="03000509000000000000" pitchFamily="65" charset="-120"/>
                <a:ea typeface="標楷體" panose="03000509000000000000" pitchFamily="65" charset="-120"/>
              </a:rPr>
              <a:t>交通事故</a:t>
            </a:r>
            <a:endParaRPr lang="en-US" altLang="zh-TW" sz="3600" dirty="0">
              <a:solidFill>
                <a:schemeClr val="bg1"/>
              </a:solidFill>
              <a:latin typeface="標楷體" panose="03000509000000000000" pitchFamily="65" charset="-120"/>
              <a:ea typeface="標楷體" panose="03000509000000000000" pitchFamily="65" charset="-120"/>
            </a:endParaRPr>
          </a:p>
          <a:p>
            <a:pPr lvl="0" algn="ctr"/>
            <a:r>
              <a:rPr lang="zh-TW" altLang="en-US" sz="3600" dirty="0">
                <a:solidFill>
                  <a:schemeClr val="bg1"/>
                </a:solidFill>
                <a:latin typeface="標楷體" panose="03000509000000000000" pitchFamily="65" charset="-120"/>
                <a:ea typeface="標楷體" panose="03000509000000000000" pitchFamily="65" charset="-120"/>
              </a:rPr>
              <a:t>原因與比較</a:t>
            </a:r>
            <a:endParaRPr lang="en-US" sz="3600" dirty="0">
              <a:solidFill>
                <a:schemeClr val="bg1"/>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1132A84D-2F5D-4F91-AE32-A36C1C9B4F56}"/>
              </a:ext>
            </a:extLst>
          </p:cNvPr>
          <p:cNvPicPr>
            <a:picLocks noChangeAspect="1"/>
          </p:cNvPicPr>
          <p:nvPr/>
        </p:nvPicPr>
        <p:blipFill>
          <a:blip r:embed="rId4">
            <a:extLst>
              <a:ext uri="{BEBA8EAE-BF5A-486C-A8C5-ECC9F3942E4B}">
                <a14:imgProps xmlns:a14="http://schemas.microsoft.com/office/drawing/2010/main">
                  <a14:imgLayer r:embed="rId5">
                    <a14:imgEffect>
                      <a14:saturation sat="18000"/>
                    </a14:imgEffect>
                  </a14:imgLayer>
                </a14:imgProps>
              </a:ext>
              <a:ext uri="{28A0092B-C50C-407E-A947-70E740481C1C}">
                <a14:useLocalDpi xmlns:a14="http://schemas.microsoft.com/office/drawing/2010/main" val="0"/>
              </a:ext>
            </a:extLst>
          </a:blip>
          <a:stretch>
            <a:fillRect/>
          </a:stretch>
        </p:blipFill>
        <p:spPr>
          <a:xfrm>
            <a:off x="8076863" y="1588653"/>
            <a:ext cx="2233750" cy="2233750"/>
          </a:xfrm>
          <a:prstGeom prst="rect">
            <a:avLst/>
          </a:prstGeom>
          <a:noFill/>
          <a:effectLst/>
        </p:spPr>
      </p:pic>
    </p:spTree>
    <p:extLst>
      <p:ext uri="{BB962C8B-B14F-4D97-AF65-F5344CB8AC3E}">
        <p14:creationId xmlns:p14="http://schemas.microsoft.com/office/powerpoint/2010/main" val="1145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6002 0.00023 " pathEditMode="relative" ptsTypes="AA">
                                      <p:cBhvr>
                                        <p:cTn id="6" dur="1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6002 0.00023 " pathEditMode="relative" ptsTypes="AA">
                                      <p:cBhvr>
                                        <p:cTn id="8" dur="1000" fill="hold"/>
                                        <p:tgtEl>
                                          <p:spTgt spid="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16002 0.00023 " pathEditMode="relative" ptsTypes="AA">
                                      <p:cBhvr>
                                        <p:cTn id="10" dur="1000" fill="hold"/>
                                        <p:tgtEl>
                                          <p:spTgt spid="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6002 0.00023 " pathEditMode="relative" ptsTypes="AA">
                                      <p:cBhvr>
                                        <p:cTn id="12" dur="1000" fill="hold"/>
                                        <p:tgtEl>
                                          <p:spTgt spid="6"/>
                                        </p:tgtEl>
                                        <p:attrNameLst>
                                          <p:attrName>ppt_x</p:attrName>
                                          <p:attrName>ppt_y</p:attrName>
                                        </p:attrNameLst>
                                      </p:cBhvr>
                                    </p:animMotion>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4" grpId="0"/>
      <p:bldP spid="10" grpId="0" animBg="1"/>
      <p:bldP spid="12"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4F9AD2E-1116-43F7-81E3-E8CFFEECDF60}"/>
              </a:ext>
            </a:extLst>
          </p:cNvPr>
          <p:cNvSpPr>
            <a:spLocks noGrp="1"/>
          </p:cNvSpPr>
          <p:nvPr>
            <p:ph type="body" idx="4294967295"/>
          </p:nvPr>
        </p:nvSpPr>
        <p:spPr>
          <a:xfrm>
            <a:off x="637359" y="651203"/>
            <a:ext cx="5309803" cy="576262"/>
          </a:xfrm>
        </p:spPr>
        <p:txBody>
          <a:bodyPr>
            <a:noAutofit/>
          </a:bodyPr>
          <a:lstStyle/>
          <a:p>
            <a:pPr marL="0" indent="0">
              <a:buNone/>
            </a:pPr>
            <a:r>
              <a:rPr lang="zh-TW" altLang="en-US" dirty="0">
                <a:solidFill>
                  <a:schemeClr val="tx1"/>
                </a:solidFill>
              </a:rPr>
              <a:t>速度對密度作圖 </a:t>
            </a:r>
            <a:r>
              <a:rPr lang="en-US" altLang="zh-TW" dirty="0">
                <a:solidFill>
                  <a:schemeClr val="tx1"/>
                </a:solidFill>
              </a:rPr>
              <a:t>(</a:t>
            </a:r>
            <a:r>
              <a:rPr lang="zh-TW" altLang="en-US" dirty="0">
                <a:solidFill>
                  <a:schemeClr val="tx1"/>
                </a:solidFill>
              </a:rPr>
              <a:t>改變可左轉紅綠燈數</a:t>
            </a:r>
            <a:r>
              <a:rPr lang="en-US" altLang="zh-TW" dirty="0">
                <a:solidFill>
                  <a:schemeClr val="tx1"/>
                </a:solidFill>
              </a:rPr>
              <a:t>)</a:t>
            </a:r>
          </a:p>
        </p:txBody>
      </p:sp>
      <p:sp>
        <p:nvSpPr>
          <p:cNvPr id="5" name="文字版面配置區 4">
            <a:extLst>
              <a:ext uri="{FF2B5EF4-FFF2-40B4-BE49-F238E27FC236}">
                <a16:creationId xmlns:a16="http://schemas.microsoft.com/office/drawing/2014/main" id="{DE0CC84E-D518-455D-B0DD-77A31EF459C6}"/>
              </a:ext>
            </a:extLst>
          </p:cNvPr>
          <p:cNvSpPr>
            <a:spLocks noGrp="1"/>
          </p:cNvSpPr>
          <p:nvPr>
            <p:ph type="body" sz="quarter" idx="4294967295"/>
          </p:nvPr>
        </p:nvSpPr>
        <p:spPr>
          <a:xfrm>
            <a:off x="6192813" y="651203"/>
            <a:ext cx="5370026" cy="576262"/>
          </a:xfrm>
        </p:spPr>
        <p:txBody>
          <a:bodyPr>
            <a:noAutofit/>
          </a:bodyPr>
          <a:lstStyle/>
          <a:p>
            <a:pPr marL="0" indent="0">
              <a:buNone/>
            </a:pPr>
            <a:r>
              <a:rPr lang="zh-TW" altLang="en-US" dirty="0">
                <a:solidFill>
                  <a:schemeClr val="tx1"/>
                </a:solidFill>
              </a:rPr>
              <a:t>速度對流量作圖 </a:t>
            </a:r>
            <a:r>
              <a:rPr lang="en-US" altLang="zh-TW" dirty="0">
                <a:solidFill>
                  <a:schemeClr val="tx1"/>
                </a:solidFill>
              </a:rPr>
              <a:t>(</a:t>
            </a:r>
            <a:r>
              <a:rPr lang="zh-TW" altLang="en-US" dirty="0">
                <a:solidFill>
                  <a:schemeClr val="tx1"/>
                </a:solidFill>
              </a:rPr>
              <a:t>改變可左轉紅綠燈數</a:t>
            </a:r>
            <a:r>
              <a:rPr lang="en-US" altLang="zh-TW" dirty="0">
                <a:solidFill>
                  <a:schemeClr val="tx1"/>
                </a:solidFill>
              </a:rPr>
              <a:t>)</a:t>
            </a:r>
          </a:p>
        </p:txBody>
      </p:sp>
      <p:pic>
        <p:nvPicPr>
          <p:cNvPr id="8194" name="Picture 2" descr="https://github.com/shiny880410/helloworld/raw/master/final/files/speed_occ_left.png">
            <a:extLst>
              <a:ext uri="{FF2B5EF4-FFF2-40B4-BE49-F238E27FC236}">
                <a16:creationId xmlns:a16="http://schemas.microsoft.com/office/drawing/2014/main" id="{C8FE3547-B60F-489A-A67F-F8E04B37D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3" y="1337193"/>
            <a:ext cx="5294907" cy="526565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github.com/shiny880410/helloworld/raw/master/final/files/speed_vol_left.png">
            <a:extLst>
              <a:ext uri="{FF2B5EF4-FFF2-40B4-BE49-F238E27FC236}">
                <a16:creationId xmlns:a16="http://schemas.microsoft.com/office/drawing/2014/main" id="{80410A1D-984F-4424-BABB-AF9769B3C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765" y="1337193"/>
            <a:ext cx="5259559" cy="526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4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F56730-487A-4C67-B522-9432F3779FCC}"/>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9A5FB16-1434-47D7-96D9-EEC8B763CF49}"/>
              </a:ext>
            </a:extLst>
          </p:cNvPr>
          <p:cNvSpPr>
            <a:spLocks noGrp="1"/>
          </p:cNvSpPr>
          <p:nvPr>
            <p:ph idx="1"/>
          </p:nvPr>
        </p:nvSpPr>
        <p:spPr>
          <a:xfrm>
            <a:off x="1484311" y="2137023"/>
            <a:ext cx="10018713" cy="3124201"/>
          </a:xfrm>
        </p:spPr>
        <p:txBody>
          <a:bodyPr/>
          <a:lstStyle/>
          <a:p>
            <a:pPr>
              <a:lnSpc>
                <a:spcPct val="150000"/>
              </a:lnSpc>
            </a:pPr>
            <a:r>
              <a:rPr lang="zh-TW" altLang="en-US" dirty="0"/>
              <a:t>在之後若要進行道路施工、捷運工程等長期縮減道路的大型工程時，能以紅綠燈號的改變與周圍道路進行分流，使路段不會長期堵塞造成行車不便。</a:t>
            </a:r>
            <a:endParaRPr lang="en-US" altLang="zh-TW" dirty="0"/>
          </a:p>
          <a:p>
            <a:pPr>
              <a:lnSpc>
                <a:spcPct val="150000"/>
              </a:lnSpc>
            </a:pPr>
            <a:r>
              <a:rPr lang="zh-TW" altLang="en-US" dirty="0"/>
              <a:t>連假時的觀光景點路段，可以透過往年已知的車流，調整紅綠燈號達到分流，減少塞車時間。</a:t>
            </a:r>
          </a:p>
        </p:txBody>
      </p:sp>
    </p:spTree>
    <p:extLst>
      <p:ext uri="{BB962C8B-B14F-4D97-AF65-F5344CB8AC3E}">
        <p14:creationId xmlns:p14="http://schemas.microsoft.com/office/powerpoint/2010/main" val="223174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p:cNvSpPr/>
          <p:nvPr/>
        </p:nvSpPr>
        <p:spPr>
          <a:xfrm>
            <a:off x="437083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圓角矩形 11"/>
          <p:cNvSpPr/>
          <p:nvPr/>
        </p:nvSpPr>
        <p:spPr>
          <a:xfrm>
            <a:off x="437083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flipH="1">
            <a:off x="4653973" y="4347074"/>
            <a:ext cx="3749698" cy="1200329"/>
          </a:xfrm>
          <a:prstGeom prst="rect">
            <a:avLst/>
          </a:prstGeom>
          <a:noFill/>
        </p:spPr>
        <p:txBody>
          <a:bodyPr wrap="square" rtlCol="0">
            <a:spAutoFit/>
          </a:bodyPr>
          <a:lstStyle/>
          <a:p>
            <a:pPr lvl="0" algn="ctr"/>
            <a:r>
              <a:rPr lang="en-US" altLang="zh-TW" sz="3600" dirty="0">
                <a:solidFill>
                  <a:schemeClr val="bg1"/>
                </a:solidFill>
                <a:latin typeface="標楷體" panose="03000509000000000000" pitchFamily="65" charset="-120"/>
                <a:ea typeface="標楷體" panose="03000509000000000000" pitchFamily="65" charset="-120"/>
              </a:rPr>
              <a:t>A1A2</a:t>
            </a:r>
            <a:r>
              <a:rPr lang="zh-TW" altLang="en-US" sz="3600" dirty="0">
                <a:solidFill>
                  <a:schemeClr val="bg1"/>
                </a:solidFill>
                <a:latin typeface="標楷體" panose="03000509000000000000" pitchFamily="65" charset="-120"/>
                <a:ea typeface="標楷體" panose="03000509000000000000" pitchFamily="65" charset="-120"/>
              </a:rPr>
              <a:t>交通事故</a:t>
            </a:r>
            <a:endParaRPr lang="en-US" altLang="zh-TW" sz="3600" dirty="0">
              <a:solidFill>
                <a:schemeClr val="bg1"/>
              </a:solidFill>
              <a:latin typeface="標楷體" panose="03000509000000000000" pitchFamily="65" charset="-120"/>
              <a:ea typeface="標楷體" panose="03000509000000000000" pitchFamily="65" charset="-120"/>
            </a:endParaRPr>
          </a:p>
          <a:p>
            <a:pPr lvl="0" algn="ctr"/>
            <a:r>
              <a:rPr lang="zh-TW" altLang="en-US" sz="3600" dirty="0">
                <a:solidFill>
                  <a:schemeClr val="bg1"/>
                </a:solidFill>
                <a:latin typeface="標楷體" panose="03000509000000000000" pitchFamily="65" charset="-120"/>
                <a:ea typeface="標楷體" panose="03000509000000000000" pitchFamily="65" charset="-120"/>
              </a:rPr>
              <a:t>原因與比較</a:t>
            </a:r>
            <a:endParaRPr lang="en-US" sz="3600" dirty="0">
              <a:solidFill>
                <a:schemeClr val="bg1"/>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1132A84D-2F5D-4F91-AE32-A36C1C9B4F56}"/>
              </a:ext>
            </a:extLst>
          </p:cNvPr>
          <p:cNvPicPr>
            <a:picLocks noChangeAspect="1"/>
          </p:cNvPicPr>
          <p:nvPr/>
        </p:nvPicPr>
        <p:blipFill>
          <a:blip r:embed="rId3">
            <a:extLst>
              <a:ext uri="{BEBA8EAE-BF5A-486C-A8C5-ECC9F3942E4B}">
                <a14:imgProps xmlns:a14="http://schemas.microsoft.com/office/drawing/2010/main">
                  <a14:imgLayer r:embed="rId4">
                    <a14:imgEffect>
                      <a14:saturation sat="18000"/>
                    </a14:imgEffect>
                  </a14:imgLayer>
                </a14:imgProps>
              </a:ext>
              <a:ext uri="{28A0092B-C50C-407E-A947-70E740481C1C}">
                <a14:useLocalDpi xmlns:a14="http://schemas.microsoft.com/office/drawing/2010/main" val="0"/>
              </a:ext>
            </a:extLst>
          </a:blip>
          <a:stretch>
            <a:fillRect/>
          </a:stretch>
        </p:blipFill>
        <p:spPr>
          <a:xfrm>
            <a:off x="5425103" y="1588653"/>
            <a:ext cx="2233750" cy="2233750"/>
          </a:xfrm>
          <a:prstGeom prst="rect">
            <a:avLst/>
          </a:prstGeom>
          <a:noFill/>
          <a:effectLst/>
        </p:spPr>
      </p:pic>
    </p:spTree>
    <p:extLst>
      <p:ext uri="{BB962C8B-B14F-4D97-AF65-F5344CB8AC3E}">
        <p14:creationId xmlns:p14="http://schemas.microsoft.com/office/powerpoint/2010/main" val="47161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5DF157-DA3D-4148-96B5-68163520F958}"/>
              </a:ext>
            </a:extLst>
          </p:cNvPr>
          <p:cNvSpPr>
            <a:spLocks noGrp="1"/>
          </p:cNvSpPr>
          <p:nvPr>
            <p:ph type="title"/>
          </p:nvPr>
        </p:nvSpPr>
        <p:spPr/>
        <p:txBody>
          <a:bodyPr/>
          <a:lstStyle/>
          <a:p>
            <a:r>
              <a:rPr lang="zh-TW" altLang="en-US" dirty="0"/>
              <a:t>資料來源</a:t>
            </a:r>
          </a:p>
        </p:txBody>
      </p:sp>
      <p:sp>
        <p:nvSpPr>
          <p:cNvPr id="3" name="內容版面配置區 2">
            <a:extLst>
              <a:ext uri="{FF2B5EF4-FFF2-40B4-BE49-F238E27FC236}">
                <a16:creationId xmlns:a16="http://schemas.microsoft.com/office/drawing/2014/main" id="{B006C365-A050-4D96-88D8-FE9237F6E380}"/>
              </a:ext>
            </a:extLst>
          </p:cNvPr>
          <p:cNvSpPr>
            <a:spLocks noGrp="1"/>
          </p:cNvSpPr>
          <p:nvPr>
            <p:ph idx="1"/>
          </p:nvPr>
        </p:nvSpPr>
        <p:spPr>
          <a:xfrm>
            <a:off x="1703637" y="2097205"/>
            <a:ext cx="4086757" cy="2002368"/>
          </a:xfrm>
        </p:spPr>
        <p:txBody>
          <a:bodyPr/>
          <a:lstStyle/>
          <a:p>
            <a:r>
              <a:rPr lang="zh-TW" altLang="en-US" dirty="0">
                <a:solidFill>
                  <a:schemeClr val="tx2"/>
                </a:solidFill>
                <a:latin typeface="標楷體" panose="03000509000000000000" pitchFamily="65" charset="-120"/>
              </a:rPr>
              <a:t>臺北市政府資料開放平台</a:t>
            </a:r>
            <a:endParaRPr lang="en-US" altLang="zh-TW" dirty="0">
              <a:solidFill>
                <a:schemeClr val="tx2"/>
              </a:solidFill>
              <a:latin typeface="標楷體" panose="03000509000000000000" pitchFamily="65" charset="-120"/>
            </a:endParaRPr>
          </a:p>
          <a:p>
            <a:r>
              <a:rPr lang="zh-TW" altLang="en-US" dirty="0"/>
              <a:t>內政資料開放平台</a:t>
            </a:r>
            <a:endParaRPr lang="en-US" altLang="zh-TW" dirty="0"/>
          </a:p>
        </p:txBody>
      </p:sp>
      <p:pic>
        <p:nvPicPr>
          <p:cNvPr id="7" name="圖片 6">
            <a:extLst>
              <a:ext uri="{FF2B5EF4-FFF2-40B4-BE49-F238E27FC236}">
                <a16:creationId xmlns:a16="http://schemas.microsoft.com/office/drawing/2014/main" id="{FF0809C0-285F-4B81-BB88-F0976ECC61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714348" y="3945176"/>
            <a:ext cx="1286452" cy="1286452"/>
          </a:xfrm>
          <a:prstGeom prst="rect">
            <a:avLst/>
          </a:prstGeom>
        </p:spPr>
      </p:pic>
      <p:sp>
        <p:nvSpPr>
          <p:cNvPr id="8" name="箭號: 弧形右彎 7">
            <a:extLst>
              <a:ext uri="{FF2B5EF4-FFF2-40B4-BE49-F238E27FC236}">
                <a16:creationId xmlns:a16="http://schemas.microsoft.com/office/drawing/2014/main" id="{E136185B-F59B-4725-9338-EDB639AF5B09}"/>
              </a:ext>
            </a:extLst>
          </p:cNvPr>
          <p:cNvSpPr/>
          <p:nvPr/>
        </p:nvSpPr>
        <p:spPr>
          <a:xfrm rot="17712221" flipH="1">
            <a:off x="5924146" y="2607006"/>
            <a:ext cx="842513" cy="1888356"/>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pic>
        <p:nvPicPr>
          <p:cNvPr id="10" name="圖片 9">
            <a:extLst>
              <a:ext uri="{FF2B5EF4-FFF2-40B4-BE49-F238E27FC236}">
                <a16:creationId xmlns:a16="http://schemas.microsoft.com/office/drawing/2014/main" id="{9FCD1FF1-C05F-4427-88B0-16774D21A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283" y="2308371"/>
            <a:ext cx="2274018" cy="2274018"/>
          </a:xfrm>
          <a:prstGeom prst="rect">
            <a:avLst/>
          </a:prstGeom>
        </p:spPr>
      </p:pic>
      <p:sp>
        <p:nvSpPr>
          <p:cNvPr id="9" name="內容版面配置區 2">
            <a:extLst>
              <a:ext uri="{FF2B5EF4-FFF2-40B4-BE49-F238E27FC236}">
                <a16:creationId xmlns:a16="http://schemas.microsoft.com/office/drawing/2014/main" id="{B006C365-A050-4D96-88D8-FE9237F6E380}"/>
              </a:ext>
            </a:extLst>
          </p:cNvPr>
          <p:cNvSpPr txBox="1">
            <a:spLocks/>
          </p:cNvSpPr>
          <p:nvPr/>
        </p:nvSpPr>
        <p:spPr>
          <a:xfrm>
            <a:off x="6714536" y="4164648"/>
            <a:ext cx="5606022" cy="2002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solidFill>
                  <a:schemeClr val="tx2"/>
                </a:solidFill>
                <a:latin typeface="標楷體" panose="03000509000000000000" pitchFamily="65" charset="-120"/>
              </a:rPr>
              <a:t>107</a:t>
            </a:r>
            <a:r>
              <a:rPr lang="zh-TW" altLang="en-US" dirty="0">
                <a:solidFill>
                  <a:schemeClr val="tx2"/>
                </a:solidFill>
                <a:latin typeface="標楷體" panose="03000509000000000000" pitchFamily="65" charset="-120"/>
              </a:rPr>
              <a:t>年度</a:t>
            </a:r>
            <a:r>
              <a:rPr lang="en-US" altLang="zh-TW" dirty="0">
                <a:solidFill>
                  <a:schemeClr val="tx2"/>
                </a:solidFill>
                <a:latin typeface="標楷體" panose="03000509000000000000" pitchFamily="65" charset="-120"/>
              </a:rPr>
              <a:t>A1</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A2</a:t>
            </a:r>
            <a:r>
              <a:rPr lang="zh-TW" altLang="en-US" dirty="0">
                <a:solidFill>
                  <a:schemeClr val="tx2"/>
                </a:solidFill>
                <a:latin typeface="標楷體" panose="03000509000000000000" pitchFamily="65" charset="-120"/>
              </a:rPr>
              <a:t>類交通事故明細</a:t>
            </a:r>
          </a:p>
          <a:p>
            <a:r>
              <a:rPr lang="zh-TW" altLang="en-US" dirty="0">
                <a:solidFill>
                  <a:schemeClr val="tx2"/>
                </a:solidFill>
                <a:latin typeface="標楷體" panose="03000509000000000000" pitchFamily="65" charset="-120"/>
              </a:rPr>
              <a:t>事故代碼對照表</a:t>
            </a:r>
          </a:p>
          <a:p>
            <a:r>
              <a:rPr lang="zh-TW" altLang="en-US" dirty="0">
                <a:solidFill>
                  <a:schemeClr val="tx2"/>
                </a:solidFill>
                <a:latin typeface="標楷體" panose="03000509000000000000" pitchFamily="65" charset="-120"/>
              </a:rPr>
              <a:t>全國路名資料</a:t>
            </a:r>
          </a:p>
        </p:txBody>
      </p:sp>
    </p:spTree>
    <p:extLst>
      <p:ext uri="{BB962C8B-B14F-4D97-AF65-F5344CB8AC3E}">
        <p14:creationId xmlns:p14="http://schemas.microsoft.com/office/powerpoint/2010/main" val="298502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4A825B-D4C0-4B54-8773-F1B2BB962DA9}"/>
              </a:ext>
            </a:extLst>
          </p:cNvPr>
          <p:cNvSpPr>
            <a:spLocks noGrp="1"/>
          </p:cNvSpPr>
          <p:nvPr>
            <p:ph type="title"/>
          </p:nvPr>
        </p:nvSpPr>
        <p:spPr/>
        <p:txBody>
          <a:bodyPr/>
          <a:lstStyle/>
          <a:p>
            <a:r>
              <a:rPr lang="zh-TW" altLang="en-US" dirty="0"/>
              <a:t>整理資料成適合分析的格式</a:t>
            </a:r>
          </a:p>
        </p:txBody>
      </p:sp>
      <p:sp>
        <p:nvSpPr>
          <p:cNvPr id="3" name="內容版面配置區 2">
            <a:extLst>
              <a:ext uri="{FF2B5EF4-FFF2-40B4-BE49-F238E27FC236}">
                <a16:creationId xmlns:a16="http://schemas.microsoft.com/office/drawing/2014/main" id="{FED0C11F-ECC9-4B7D-8B68-5177CFF2DD27}"/>
              </a:ext>
            </a:extLst>
          </p:cNvPr>
          <p:cNvSpPr>
            <a:spLocks noGrp="1"/>
          </p:cNvSpPr>
          <p:nvPr>
            <p:ph idx="1"/>
          </p:nvPr>
        </p:nvSpPr>
        <p:spPr>
          <a:xfrm>
            <a:off x="1484310" y="2233312"/>
            <a:ext cx="10018713" cy="3124201"/>
          </a:xfrm>
        </p:spPr>
        <p:txBody>
          <a:bodyPr/>
          <a:lstStyle/>
          <a:p>
            <a:pPr>
              <a:lnSpc>
                <a:spcPct val="150000"/>
              </a:lnSpc>
            </a:pPr>
            <a:r>
              <a:rPr lang="zh-TW" altLang="en-US" dirty="0"/>
              <a:t>合併同一場車禍資料</a:t>
            </a:r>
            <a:endParaRPr lang="en-US" altLang="zh-TW" dirty="0"/>
          </a:p>
          <a:p>
            <a:pPr>
              <a:lnSpc>
                <a:spcPct val="150000"/>
              </a:lnSpc>
            </a:pPr>
            <a:r>
              <a:rPr lang="zh-TW" altLang="en-US" dirty="0"/>
              <a:t>文字代替數字資料</a:t>
            </a:r>
          </a:p>
        </p:txBody>
      </p:sp>
    </p:spTree>
    <p:extLst>
      <p:ext uri="{BB962C8B-B14F-4D97-AF65-F5344CB8AC3E}">
        <p14:creationId xmlns:p14="http://schemas.microsoft.com/office/powerpoint/2010/main" val="75033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FC007B-21C9-4799-8381-5EF8E7E9C446}"/>
              </a:ext>
            </a:extLst>
          </p:cNvPr>
          <p:cNvSpPr>
            <a:spLocks noGrp="1"/>
          </p:cNvSpPr>
          <p:nvPr>
            <p:ph type="title"/>
          </p:nvPr>
        </p:nvSpPr>
        <p:spPr>
          <a:xfrm>
            <a:off x="1086643" y="-203200"/>
            <a:ext cx="10018713" cy="1752599"/>
          </a:xfrm>
        </p:spPr>
        <p:txBody>
          <a:bodyPr/>
          <a:lstStyle/>
          <a:p>
            <a:r>
              <a:rPr lang="zh-TW" altLang="en-US" dirty="0"/>
              <a:t>進行共現性分析與呈現 </a:t>
            </a:r>
            <a:r>
              <a:rPr lang="en-US" altLang="zh-TW" dirty="0"/>
              <a:t>--- A1</a:t>
            </a:r>
            <a:endParaRPr lang="zh-TW" altLang="en-US" dirty="0"/>
          </a:p>
        </p:txBody>
      </p:sp>
      <p:pic>
        <p:nvPicPr>
          <p:cNvPr id="11266" name="Picture 2" descr="image">
            <a:extLst>
              <a:ext uri="{FF2B5EF4-FFF2-40B4-BE49-F238E27FC236}">
                <a16:creationId xmlns:a16="http://schemas.microsoft.com/office/drawing/2014/main" id="{6916CE8D-02D9-420F-88AB-D93F599EEF2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653" r="6278"/>
          <a:stretch/>
        </p:blipFill>
        <p:spPr bwMode="auto">
          <a:xfrm>
            <a:off x="7135014" y="1997764"/>
            <a:ext cx="5056986" cy="486023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hlinkClick r:id="rId4"/>
            <a:extLst>
              <a:ext uri="{FF2B5EF4-FFF2-40B4-BE49-F238E27FC236}">
                <a16:creationId xmlns:a16="http://schemas.microsoft.com/office/drawing/2014/main" id="{6AA33978-4148-4ECC-A237-9D3CDAB610C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5051" y="6170817"/>
            <a:ext cx="562552" cy="562552"/>
          </a:xfrm>
          <a:prstGeom prst="rect">
            <a:avLst/>
          </a:prstGeom>
        </p:spPr>
      </p:pic>
      <p:sp>
        <p:nvSpPr>
          <p:cNvPr id="3" name="矩形 2">
            <a:extLst>
              <a:ext uri="{FF2B5EF4-FFF2-40B4-BE49-F238E27FC236}">
                <a16:creationId xmlns:a16="http://schemas.microsoft.com/office/drawing/2014/main" id="{4C5D6743-ED1D-4ED9-A9C9-059A762FB3D8}"/>
              </a:ext>
            </a:extLst>
          </p:cNvPr>
          <p:cNvSpPr/>
          <p:nvPr/>
        </p:nvSpPr>
        <p:spPr>
          <a:xfrm>
            <a:off x="1399724" y="2487948"/>
            <a:ext cx="5993176" cy="2797369"/>
          </a:xfrm>
          <a:prstGeom prst="rect">
            <a:avLst/>
          </a:prstGeom>
        </p:spPr>
        <p:txBody>
          <a:bodyPr wrap="square">
            <a:spAutoFit/>
          </a:bodyPr>
          <a:lstStyle/>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機車</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快車道</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男性較女性更傾向以高速行駛</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二十到三十歲</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行人易在交叉路口附近發生車禍</a:t>
            </a:r>
            <a:endParaRPr lang="zh-TW" altLang="en-US" sz="2400" b="0" i="0" dirty="0">
              <a:solidFill>
                <a:srgbClr val="24292E"/>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62244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github.com/shiny880410/helloworld/raw/master/final/files/bar.png">
            <a:extLst>
              <a:ext uri="{FF2B5EF4-FFF2-40B4-BE49-F238E27FC236}">
                <a16:creationId xmlns:a16="http://schemas.microsoft.com/office/drawing/2014/main" id="{2D85B806-952B-45BE-9E1C-564E0C275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752578"/>
            <a:ext cx="9620250" cy="475492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hlinkClick r:id="rId4"/>
            <a:extLst>
              <a:ext uri="{FF2B5EF4-FFF2-40B4-BE49-F238E27FC236}">
                <a16:creationId xmlns:a16="http://schemas.microsoft.com/office/drawing/2014/main" id="{63564D8F-D29A-4E7D-9200-D0F1A076291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5051" y="6170817"/>
            <a:ext cx="562552" cy="562552"/>
          </a:xfrm>
          <a:prstGeom prst="rect">
            <a:avLst/>
          </a:prstGeom>
        </p:spPr>
      </p:pic>
      <p:sp>
        <p:nvSpPr>
          <p:cNvPr id="6" name="標題 1">
            <a:extLst>
              <a:ext uri="{FF2B5EF4-FFF2-40B4-BE49-F238E27FC236}">
                <a16:creationId xmlns:a16="http://schemas.microsoft.com/office/drawing/2014/main" id="{20FC007B-21C9-4799-8381-5EF8E7E9C446}"/>
              </a:ext>
            </a:extLst>
          </p:cNvPr>
          <p:cNvSpPr txBox="1">
            <a:spLocks/>
          </p:cNvSpPr>
          <p:nvPr/>
        </p:nvSpPr>
        <p:spPr>
          <a:xfrm>
            <a:off x="2173287" y="-2032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t>各路段依照</a:t>
            </a:r>
            <a:r>
              <a:rPr lang="en-US" altLang="zh-TW" dirty="0"/>
              <a:t>A2</a:t>
            </a:r>
            <a:r>
              <a:rPr lang="zh-TW" altLang="en-US" dirty="0"/>
              <a:t>交通事故發生頻率排列 </a:t>
            </a:r>
          </a:p>
        </p:txBody>
      </p:sp>
    </p:spTree>
    <p:extLst>
      <p:ext uri="{BB962C8B-B14F-4D97-AF65-F5344CB8AC3E}">
        <p14:creationId xmlns:p14="http://schemas.microsoft.com/office/powerpoint/2010/main" val="307884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DCE5EBD9-A11F-439F-AF01-E3F950BFE0EC}"/>
              </a:ext>
            </a:extLst>
          </p:cNvPr>
          <p:cNvSpPr txBox="1">
            <a:spLocks/>
          </p:cNvSpPr>
          <p:nvPr/>
        </p:nvSpPr>
        <p:spPr>
          <a:xfrm>
            <a:off x="1086643" y="-2032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ea typeface="標楷體" panose="03000509000000000000" pitchFamily="65" charset="-120"/>
              </a:rPr>
              <a:t>進行共現性分析與呈現 </a:t>
            </a:r>
            <a:r>
              <a:rPr lang="en-US" altLang="zh-TW" dirty="0">
                <a:ea typeface="標楷體" panose="03000509000000000000" pitchFamily="65" charset="-120"/>
              </a:rPr>
              <a:t>--- A2</a:t>
            </a:r>
            <a:endParaRPr lang="zh-TW" altLang="en-US" dirty="0">
              <a:ea typeface="標楷體" panose="03000509000000000000" pitchFamily="65" charset="-120"/>
            </a:endParaRPr>
          </a:p>
        </p:txBody>
      </p:sp>
      <p:pic>
        <p:nvPicPr>
          <p:cNvPr id="1026" name="Picture 2" descr="https://github.com/shiny880410/helloworld/raw/master/final/files/Zhongxiao.png">
            <a:extLst>
              <a:ext uri="{FF2B5EF4-FFF2-40B4-BE49-F238E27FC236}">
                <a16:creationId xmlns:a16="http://schemas.microsoft.com/office/drawing/2014/main" id="{3EC98888-7138-4F96-95C3-D2FF1E5007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55" t="5945" r="5289" b="6827"/>
          <a:stretch/>
        </p:blipFill>
        <p:spPr bwMode="auto">
          <a:xfrm>
            <a:off x="0" y="3258000"/>
            <a:ext cx="377237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hlinkClick r:id="rId4"/>
            <a:extLst>
              <a:ext uri="{FF2B5EF4-FFF2-40B4-BE49-F238E27FC236}">
                <a16:creationId xmlns:a16="http://schemas.microsoft.com/office/drawing/2014/main" id="{6B101922-2C82-4E41-BD7E-CCDCFB3E8CE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6295448"/>
            <a:ext cx="562552" cy="562552"/>
          </a:xfrm>
          <a:prstGeom prst="rect">
            <a:avLst/>
          </a:prstGeom>
        </p:spPr>
      </p:pic>
      <p:sp>
        <p:nvSpPr>
          <p:cNvPr id="7" name="內容版面配置區 2">
            <a:extLst>
              <a:ext uri="{FF2B5EF4-FFF2-40B4-BE49-F238E27FC236}">
                <a16:creationId xmlns:a16="http://schemas.microsoft.com/office/drawing/2014/main" id="{503ABED7-8F80-4EAF-AD14-B41384D0C0D2}"/>
              </a:ext>
            </a:extLst>
          </p:cNvPr>
          <p:cNvSpPr txBox="1">
            <a:spLocks/>
          </p:cNvSpPr>
          <p:nvPr/>
        </p:nvSpPr>
        <p:spPr>
          <a:xfrm>
            <a:off x="-4095310" y="18668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zh-TW" altLang="en-US" dirty="0"/>
          </a:p>
        </p:txBody>
      </p:sp>
      <p:pic>
        <p:nvPicPr>
          <p:cNvPr id="8" name="Picture 2" descr="https://github.com/shiny880410/helloworld/raw/master/final/files/ShiMin.png">
            <a:extLst>
              <a:ext uri="{FF2B5EF4-FFF2-40B4-BE49-F238E27FC236}">
                <a16:creationId xmlns:a16="http://schemas.microsoft.com/office/drawing/2014/main" id="{E062A690-BF39-4F60-8A05-3D249DF47A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5" t="6377" r="5945" b="6473"/>
          <a:stretch/>
        </p:blipFill>
        <p:spPr bwMode="auto">
          <a:xfrm>
            <a:off x="4059234" y="3259273"/>
            <a:ext cx="3917906" cy="3598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ithub.com/shiny880410/helloworld/raw/master/final/files/Fuxing.png">
            <a:extLst>
              <a:ext uri="{FF2B5EF4-FFF2-40B4-BE49-F238E27FC236}">
                <a16:creationId xmlns:a16="http://schemas.microsoft.com/office/drawing/2014/main" id="{A17E38E4-5E94-49AD-B5FC-1D22270615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15" t="6570" r="2745" b="6473"/>
          <a:stretch/>
        </p:blipFill>
        <p:spPr bwMode="auto">
          <a:xfrm>
            <a:off x="8263999" y="3258000"/>
            <a:ext cx="3928001"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hlinkClick r:id="rId8"/>
            <a:extLst>
              <a:ext uri="{FF2B5EF4-FFF2-40B4-BE49-F238E27FC236}">
                <a16:creationId xmlns:a16="http://schemas.microsoft.com/office/drawing/2014/main" id="{8C77A025-59F1-4D65-9D22-E37AD0A1DBB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9234" y="6295448"/>
            <a:ext cx="562552" cy="562552"/>
          </a:xfrm>
          <a:prstGeom prst="rect">
            <a:avLst/>
          </a:prstGeom>
        </p:spPr>
      </p:pic>
      <p:pic>
        <p:nvPicPr>
          <p:cNvPr id="11" name="圖片 10">
            <a:hlinkClick r:id="rId9"/>
            <a:extLst>
              <a:ext uri="{FF2B5EF4-FFF2-40B4-BE49-F238E27FC236}">
                <a16:creationId xmlns:a16="http://schemas.microsoft.com/office/drawing/2014/main" id="{3808C898-90B5-46D3-9A9C-282937CA10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63998" y="6295448"/>
            <a:ext cx="562552" cy="562552"/>
          </a:xfrm>
          <a:prstGeom prst="rect">
            <a:avLst/>
          </a:prstGeom>
        </p:spPr>
      </p:pic>
      <p:sp>
        <p:nvSpPr>
          <p:cNvPr id="6" name="文字方塊 5">
            <a:extLst>
              <a:ext uri="{FF2B5EF4-FFF2-40B4-BE49-F238E27FC236}">
                <a16:creationId xmlns:a16="http://schemas.microsoft.com/office/drawing/2014/main" id="{5F03636A-BF1D-42D7-A76F-B42AF49FA799}"/>
              </a:ext>
            </a:extLst>
          </p:cNvPr>
          <p:cNvSpPr txBox="1"/>
          <p:nvPr/>
        </p:nvSpPr>
        <p:spPr>
          <a:xfrm>
            <a:off x="0" y="2088749"/>
            <a:ext cx="3772376" cy="584775"/>
          </a:xfrm>
          <a:prstGeom prst="rect">
            <a:avLst/>
          </a:prstGeom>
          <a:noFill/>
        </p:spPr>
        <p:txBody>
          <a:bodyPr wrap="square" rtlCol="0">
            <a:spAutoFit/>
          </a:bodyPr>
          <a:lstStyle/>
          <a:p>
            <a:pPr algn="ctr"/>
            <a:r>
              <a:rPr lang="zh-TW" altLang="en-US" sz="3200" dirty="0">
                <a:ea typeface="標楷體" panose="03000509000000000000" pitchFamily="65" charset="-120"/>
              </a:rPr>
              <a:t>忠孝東路</a:t>
            </a:r>
            <a:endParaRPr lang="en-US" sz="3200" dirty="0"/>
          </a:p>
        </p:txBody>
      </p:sp>
      <p:sp>
        <p:nvSpPr>
          <p:cNvPr id="13" name="文字方塊 12">
            <a:extLst>
              <a:ext uri="{FF2B5EF4-FFF2-40B4-BE49-F238E27FC236}">
                <a16:creationId xmlns:a16="http://schemas.microsoft.com/office/drawing/2014/main" id="{B2339E90-CB4D-4C24-A640-38B654F46849}"/>
              </a:ext>
            </a:extLst>
          </p:cNvPr>
          <p:cNvSpPr txBox="1"/>
          <p:nvPr/>
        </p:nvSpPr>
        <p:spPr>
          <a:xfrm>
            <a:off x="4058008" y="2088749"/>
            <a:ext cx="3917906" cy="584775"/>
          </a:xfrm>
          <a:prstGeom prst="rect">
            <a:avLst/>
          </a:prstGeom>
          <a:noFill/>
        </p:spPr>
        <p:txBody>
          <a:bodyPr wrap="square" rtlCol="0">
            <a:spAutoFit/>
          </a:bodyPr>
          <a:lstStyle/>
          <a:p>
            <a:pPr algn="ctr"/>
            <a:r>
              <a:rPr lang="zh-TW" altLang="en-US" sz="3200" dirty="0">
                <a:ea typeface="標楷體" panose="03000509000000000000" pitchFamily="65" charset="-120"/>
              </a:rPr>
              <a:t>市民大道</a:t>
            </a:r>
            <a:endParaRPr lang="en-US" sz="3200" dirty="0"/>
          </a:p>
        </p:txBody>
      </p:sp>
      <p:sp>
        <p:nvSpPr>
          <p:cNvPr id="14" name="文字方塊 13">
            <a:extLst>
              <a:ext uri="{FF2B5EF4-FFF2-40B4-BE49-F238E27FC236}">
                <a16:creationId xmlns:a16="http://schemas.microsoft.com/office/drawing/2014/main" id="{22A498EC-B998-4ED9-A0AA-C8B3F7EEEB1D}"/>
              </a:ext>
            </a:extLst>
          </p:cNvPr>
          <p:cNvSpPr txBox="1"/>
          <p:nvPr/>
        </p:nvSpPr>
        <p:spPr>
          <a:xfrm>
            <a:off x="8262772" y="2088749"/>
            <a:ext cx="3929228" cy="584775"/>
          </a:xfrm>
          <a:prstGeom prst="rect">
            <a:avLst/>
          </a:prstGeom>
          <a:noFill/>
        </p:spPr>
        <p:txBody>
          <a:bodyPr wrap="square" rtlCol="0">
            <a:spAutoFit/>
          </a:bodyPr>
          <a:lstStyle/>
          <a:p>
            <a:pPr algn="ctr"/>
            <a:r>
              <a:rPr lang="zh-TW" altLang="en-US" sz="3200" dirty="0">
                <a:ea typeface="標楷體" panose="03000509000000000000" pitchFamily="65" charset="-120"/>
              </a:rPr>
              <a:t>復興南北路</a:t>
            </a:r>
            <a:endParaRPr lang="en-US" sz="3200" dirty="0"/>
          </a:p>
        </p:txBody>
      </p:sp>
    </p:spTree>
    <p:extLst>
      <p:ext uri="{BB962C8B-B14F-4D97-AF65-F5344CB8AC3E}">
        <p14:creationId xmlns:p14="http://schemas.microsoft.com/office/powerpoint/2010/main" val="343959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B6D894-964E-4C7E-8C53-A4FC607D5EF5}"/>
              </a:ext>
            </a:extLst>
          </p:cNvPr>
          <p:cNvSpPr>
            <a:spLocks noGrp="1"/>
          </p:cNvSpPr>
          <p:nvPr>
            <p:ph type="title"/>
          </p:nvPr>
        </p:nvSpPr>
        <p:spPr/>
        <p:txBody>
          <a:bodyPr/>
          <a:lstStyle/>
          <a:p>
            <a:r>
              <a:rPr lang="en-US" altLang="zh-TW" dirty="0"/>
              <a:t>A1</a:t>
            </a:r>
            <a:r>
              <a:rPr lang="zh-TW" altLang="en-US" dirty="0"/>
              <a:t>事故與</a:t>
            </a:r>
            <a:r>
              <a:rPr lang="en-US" altLang="zh-TW" dirty="0"/>
              <a:t>A2</a:t>
            </a:r>
            <a:r>
              <a:rPr lang="zh-TW" altLang="en-US" dirty="0"/>
              <a:t>事故比較與結論 </a:t>
            </a:r>
          </a:p>
        </p:txBody>
      </p:sp>
      <p:sp>
        <p:nvSpPr>
          <p:cNvPr id="3" name="內容版面配置區 2">
            <a:extLst>
              <a:ext uri="{FF2B5EF4-FFF2-40B4-BE49-F238E27FC236}">
                <a16:creationId xmlns:a16="http://schemas.microsoft.com/office/drawing/2014/main" id="{E1DB39CA-6DC2-481B-980D-040AC2F72DE3}"/>
              </a:ext>
            </a:extLst>
          </p:cNvPr>
          <p:cNvSpPr>
            <a:spLocks noGrp="1"/>
          </p:cNvSpPr>
          <p:nvPr>
            <p:ph idx="1"/>
          </p:nvPr>
        </p:nvSpPr>
        <p:spPr>
          <a:xfrm>
            <a:off x="1603580" y="2237514"/>
            <a:ext cx="10018713" cy="3124201"/>
          </a:xfrm>
        </p:spPr>
        <p:txBody>
          <a:bodyPr/>
          <a:lstStyle/>
          <a:p>
            <a:pPr>
              <a:lnSpc>
                <a:spcPct val="150000"/>
              </a:lnSpc>
            </a:pPr>
            <a:r>
              <a:rPr lang="en-US" altLang="zh-TW" dirty="0"/>
              <a:t>A1</a:t>
            </a:r>
            <a:r>
              <a:rPr lang="zh-TW" altLang="en-US" dirty="0"/>
              <a:t>、</a:t>
            </a:r>
            <a:r>
              <a:rPr lang="en-US" altLang="zh-TW" dirty="0"/>
              <a:t>A2</a:t>
            </a:r>
            <a:r>
              <a:rPr lang="zh-TW" altLang="en-US" dirty="0"/>
              <a:t>事故的道路型態、年齡層大同小異</a:t>
            </a:r>
            <a:endParaRPr lang="en-US" altLang="zh-TW" dirty="0"/>
          </a:p>
          <a:p>
            <a:pPr>
              <a:lnSpc>
                <a:spcPct val="150000"/>
              </a:lnSpc>
            </a:pPr>
            <a:r>
              <a:rPr lang="zh-TW" altLang="en-US" dirty="0"/>
              <a:t>天氣的影響其實有限</a:t>
            </a:r>
            <a:endParaRPr lang="en-US" altLang="zh-TW" dirty="0"/>
          </a:p>
          <a:p>
            <a:pPr>
              <a:lnSpc>
                <a:spcPct val="150000"/>
              </a:lnSpc>
            </a:pPr>
            <a:r>
              <a:rPr lang="zh-TW" altLang="en-US" dirty="0"/>
              <a:t>死亡類型的車禍的主因中有快車道與行人</a:t>
            </a:r>
          </a:p>
        </p:txBody>
      </p:sp>
    </p:spTree>
    <p:extLst>
      <p:ext uri="{BB962C8B-B14F-4D97-AF65-F5344CB8AC3E}">
        <p14:creationId xmlns:p14="http://schemas.microsoft.com/office/powerpoint/2010/main" val="103950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A3689B1-4AAB-46FC-9002-2515312B4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000" y="1283004"/>
            <a:ext cx="2145995" cy="2145995"/>
          </a:xfrm>
          <a:prstGeom prst="rect">
            <a:avLst/>
          </a:prstGeom>
        </p:spPr>
      </p:pic>
      <p:pic>
        <p:nvPicPr>
          <p:cNvPr id="3" name="圖片 2">
            <a:extLst>
              <a:ext uri="{FF2B5EF4-FFF2-40B4-BE49-F238E27FC236}">
                <a16:creationId xmlns:a16="http://schemas.microsoft.com/office/drawing/2014/main" id="{071956EB-DC04-48FF-B99A-ECAE7236A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255" y="3559627"/>
            <a:ext cx="2801483" cy="2801483"/>
          </a:xfrm>
          <a:prstGeom prst="rect">
            <a:avLst/>
          </a:prstGeom>
        </p:spPr>
      </p:pic>
    </p:spTree>
    <p:extLst>
      <p:ext uri="{BB962C8B-B14F-4D97-AF65-F5344CB8AC3E}">
        <p14:creationId xmlns:p14="http://schemas.microsoft.com/office/powerpoint/2010/main" val="299786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圓角矩形 2"/>
          <p:cNvSpPr/>
          <p:nvPr/>
        </p:nvSpPr>
        <p:spPr>
          <a:xfrm>
            <a:off x="434267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 5"/>
          <p:cNvSpPr/>
          <p:nvPr/>
        </p:nvSpPr>
        <p:spPr>
          <a:xfrm>
            <a:off x="434267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D3948852-BFEB-4D53-9FA7-FB25E390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040" y="1887775"/>
            <a:ext cx="1873243" cy="1873243"/>
          </a:xfrm>
          <a:prstGeom prst="rect">
            <a:avLst/>
          </a:prstGeom>
        </p:spPr>
      </p:pic>
      <p:sp>
        <p:nvSpPr>
          <p:cNvPr id="4" name="文字方塊 3"/>
          <p:cNvSpPr txBox="1"/>
          <p:nvPr/>
        </p:nvSpPr>
        <p:spPr>
          <a:xfrm flipH="1">
            <a:off x="4625813" y="4347074"/>
            <a:ext cx="3749698" cy="1200329"/>
          </a:xfrm>
          <a:prstGeom prst="rect">
            <a:avLst/>
          </a:prstGeom>
          <a:noFill/>
        </p:spPr>
        <p:txBody>
          <a:bodyPr wrap="square" rtlCol="0">
            <a:spAutoFit/>
          </a:bodyPr>
          <a:lstStyle/>
          <a:p>
            <a:pPr algn="ctr"/>
            <a:r>
              <a:rPr lang="en-US" altLang="zh-TW" sz="3600" dirty="0">
                <a:solidFill>
                  <a:schemeClr val="bg1"/>
                </a:solidFill>
                <a:latin typeface="DFKai-SB" panose="03000509000000000000" pitchFamily="65" charset="-120"/>
                <a:ea typeface="DFKai-SB" panose="03000509000000000000" pitchFamily="65" charset="-120"/>
              </a:rPr>
              <a:t>Neural Network</a:t>
            </a:r>
            <a:r>
              <a:rPr lang="zh-TW" altLang="en-US" sz="3600" dirty="0">
                <a:solidFill>
                  <a:schemeClr val="bg1"/>
                </a:solidFill>
                <a:latin typeface="DFKai-SB" panose="03000509000000000000" pitchFamily="65" charset="-120"/>
                <a:ea typeface="DFKai-SB" panose="03000509000000000000" pitchFamily="65" charset="-120"/>
              </a:rPr>
              <a:t>預測車速</a:t>
            </a:r>
            <a:endParaRPr lang="en-US" altLang="zh-TW" sz="3600" dirty="0">
              <a:solidFill>
                <a:schemeClr val="bg1"/>
              </a:solidFill>
              <a:latin typeface="DFKai-SB" panose="03000509000000000000" pitchFamily="65" charset="-120"/>
              <a:ea typeface="DFKai-SB" panose="03000509000000000000" pitchFamily="65" charset="-120"/>
            </a:endParaRPr>
          </a:p>
        </p:txBody>
      </p:sp>
    </p:spTree>
    <p:extLst>
      <p:ext uri="{BB962C8B-B14F-4D97-AF65-F5344CB8AC3E}">
        <p14:creationId xmlns:p14="http://schemas.microsoft.com/office/powerpoint/2010/main" val="175451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4.44444E-6 L 0.16003 0.00023 " pathEditMode="relative" rAng="0" ptsTypes="AA">
                                      <p:cBhvr>
                                        <p:cTn id="6" dur="1000" fill="hold"/>
                                        <p:tgtEl>
                                          <p:spTgt spid="3"/>
                                        </p:tgtEl>
                                        <p:attrNameLst>
                                          <p:attrName>ppt_x</p:attrName>
                                          <p:attrName>ppt_y</p:attrName>
                                        </p:attrNameLst>
                                      </p:cBhvr>
                                      <p:rCtr x="7995" y="0"/>
                                    </p:animMotion>
                                  </p:childTnLst>
                                </p:cTn>
                              </p:par>
                              <p:par>
                                <p:cTn id="7" presetID="0" presetClass="path" presetSubtype="0" accel="50000" decel="50000" fill="hold" nodeType="withEffect">
                                  <p:stCondLst>
                                    <p:cond delay="0"/>
                                  </p:stCondLst>
                                  <p:childTnLst>
                                    <p:animMotion origin="layout" path="M -3.125E-6 4.44444E-6 L 0.16003 0.00023 " pathEditMode="relative" rAng="0" ptsTypes="AA">
                                      <p:cBhvr>
                                        <p:cTn id="8" dur="1000" fill="hold"/>
                                        <p:tgtEl>
                                          <p:spTgt spid="7"/>
                                        </p:tgtEl>
                                        <p:attrNameLst>
                                          <p:attrName>ppt_x</p:attrName>
                                          <p:attrName>ppt_y</p:attrName>
                                        </p:attrNameLst>
                                      </p:cBhvr>
                                      <p:rCtr x="7995" y="0"/>
                                    </p:animMotion>
                                  </p:childTnLst>
                                </p:cTn>
                              </p:par>
                              <p:par>
                                <p:cTn id="9" presetID="0" presetClass="path" presetSubtype="0" accel="50000" decel="50000" fill="hold" grpId="0" nodeType="withEffect">
                                  <p:stCondLst>
                                    <p:cond delay="0"/>
                                  </p:stCondLst>
                                  <p:childTnLst>
                                    <p:animMotion origin="layout" path="M -3.125E-6 3.7037E-6 L 0.16003 0.00023 " pathEditMode="relative" rAng="0" ptsTypes="AA">
                                      <p:cBhvr>
                                        <p:cTn id="10" dur="1000" fill="hold"/>
                                        <p:tgtEl>
                                          <p:spTgt spid="4"/>
                                        </p:tgtEl>
                                        <p:attrNameLst>
                                          <p:attrName>ppt_x</p:attrName>
                                          <p:attrName>ppt_y</p:attrName>
                                        </p:attrNameLst>
                                      </p:cBhvr>
                                      <p:rCtr x="7995" y="0"/>
                                    </p:animMotion>
                                  </p:childTnLst>
                                </p:cTn>
                              </p:par>
                              <p:par>
                                <p:cTn id="11" presetID="0" presetClass="path" presetSubtype="0" accel="50000" decel="50000" fill="hold" grpId="0" nodeType="withEffect">
                                  <p:stCondLst>
                                    <p:cond delay="0"/>
                                  </p:stCondLst>
                                  <p:childTnLst>
                                    <p:animMotion origin="layout" path="M -3.125E-6 2.22222E-6 L 0.16003 0.00023 " pathEditMode="relative" rAng="0" ptsTypes="AA">
                                      <p:cBhvr>
                                        <p:cTn id="12" dur="1000" fill="hold"/>
                                        <p:tgtEl>
                                          <p:spTgt spid="6"/>
                                        </p:tgtEl>
                                        <p:attrNameLst>
                                          <p:attrName>ppt_x</p:attrName>
                                          <p:attrName>ppt_y</p:attrName>
                                        </p:attrNameLst>
                                      </p:cBhvr>
                                      <p:rCtr x="7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621271248"/>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396196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2557898429"/>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764618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1081823177"/>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sp>
        <p:nvSpPr>
          <p:cNvPr id="11" name="文字方塊 10">
            <a:extLst>
              <a:ext uri="{FF2B5EF4-FFF2-40B4-BE49-F238E27FC236}">
                <a16:creationId xmlns:a16="http://schemas.microsoft.com/office/drawing/2014/main" id="{75370A17-B21B-4524-9F66-8072E10F4651}"/>
              </a:ext>
            </a:extLst>
          </p:cNvPr>
          <p:cNvSpPr txBox="1"/>
          <p:nvPr/>
        </p:nvSpPr>
        <p:spPr>
          <a:xfrm>
            <a:off x="5688106" y="5428362"/>
            <a:ext cx="2725270" cy="1200329"/>
          </a:xfrm>
          <a:prstGeom prst="rect">
            <a:avLst/>
          </a:prstGeom>
          <a:noFill/>
        </p:spPr>
        <p:txBody>
          <a:bodyPr wrap="square" rtlCol="0">
            <a:spAutoFit/>
          </a:bodyPr>
          <a:lstStyle/>
          <a:p>
            <a:r>
              <a:rPr lang="en-US" altLang="zh-TW" sz="2400" dirty="0">
                <a:ea typeface="標楷體" panose="03000509000000000000" pitchFamily="65" charset="-120"/>
              </a:rPr>
              <a:t>5</a:t>
            </a:r>
            <a:r>
              <a:rPr lang="zh-TW" altLang="en-US" sz="2400" dirty="0">
                <a:ea typeface="標楷體" panose="03000509000000000000" pitchFamily="65" charset="-120"/>
              </a:rPr>
              <a:t>分鐘一筆</a:t>
            </a:r>
            <a:endParaRPr lang="en-US" altLang="zh-TW" sz="2400" dirty="0">
              <a:ea typeface="標楷體" panose="03000509000000000000" pitchFamily="65" charset="-120"/>
            </a:endParaRPr>
          </a:p>
          <a:p>
            <a:r>
              <a:rPr lang="zh-TW" altLang="en-US" sz="2400" dirty="0">
                <a:ea typeface="標楷體" panose="03000509000000000000" pitchFamily="65" charset="-120"/>
              </a:rPr>
              <a:t>動態資料</a:t>
            </a:r>
            <a:endParaRPr lang="en-US" altLang="zh-TW" sz="2400" dirty="0">
              <a:ea typeface="標楷體" panose="03000509000000000000" pitchFamily="65" charset="-120"/>
            </a:endParaRPr>
          </a:p>
          <a:p>
            <a:r>
              <a:rPr lang="zh-TW" altLang="en-US" sz="2400" dirty="0">
                <a:ea typeface="標楷體" panose="03000509000000000000" pitchFamily="65" charset="-120"/>
              </a:rPr>
              <a:t>車流、車速、</a:t>
            </a:r>
            <a:r>
              <a:rPr lang="en-US" altLang="zh-TW" sz="2400" dirty="0">
                <a:ea typeface="標楷體" panose="03000509000000000000" pitchFamily="65" charset="-120"/>
              </a:rPr>
              <a:t>OCC</a:t>
            </a:r>
            <a:endParaRPr lang="zh-TW" altLang="en-US" sz="2400" dirty="0">
              <a:ea typeface="標楷體" panose="03000509000000000000" pitchFamily="65" charset="-120"/>
            </a:endParaRPr>
          </a:p>
        </p:txBody>
      </p:sp>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2560278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1088926957"/>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234559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4231063562"/>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174964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1ECCD18-8A68-4D96-BE2D-36C3F552B268}"/>
              </a:ext>
            </a:extLst>
          </p:cNvPr>
          <p:cNvSpPr txBox="1"/>
          <p:nvPr/>
        </p:nvSpPr>
        <p:spPr>
          <a:xfrm>
            <a:off x="1846669" y="3455623"/>
            <a:ext cx="4952852" cy="1384995"/>
          </a:xfrm>
          <a:prstGeom prst="rect">
            <a:avLst/>
          </a:prstGeom>
          <a:noFill/>
        </p:spPr>
        <p:txBody>
          <a:bodyPr wrap="square" rtlCol="0">
            <a:spAutoFit/>
          </a:bodyPr>
          <a:lstStyle/>
          <a:p>
            <a:r>
              <a:rPr lang="zh-TW" altLang="en-US" sz="2800" dirty="0">
                <a:ea typeface="標楷體" panose="03000509000000000000" pitchFamily="65" charset="-120"/>
              </a:rPr>
              <a:t>靜態資料</a:t>
            </a:r>
            <a:endParaRPr lang="en-US" altLang="zh-TW" sz="2800" dirty="0">
              <a:ea typeface="標楷體" panose="03000509000000000000" pitchFamily="65" charset="-120"/>
            </a:endParaRPr>
          </a:p>
          <a:p>
            <a:r>
              <a:rPr lang="zh-TW" altLang="en-US" sz="2800" dirty="0">
                <a:ea typeface="標楷體" panose="03000509000000000000" pitchFamily="65" charset="-120"/>
              </a:rPr>
              <a:t>紅綠燈數、車道數、</a:t>
            </a:r>
            <a:endParaRPr lang="en-US" altLang="zh-TW" sz="2800" dirty="0">
              <a:ea typeface="標楷體" panose="03000509000000000000" pitchFamily="65" charset="-120"/>
            </a:endParaRPr>
          </a:p>
          <a:p>
            <a:r>
              <a:rPr lang="zh-TW" altLang="en-US" sz="2800" dirty="0">
                <a:ea typeface="標楷體" panose="03000509000000000000" pitchFamily="65" charset="-120"/>
              </a:rPr>
              <a:t>可左轉的紅綠燈數</a:t>
            </a:r>
          </a:p>
        </p:txBody>
      </p:sp>
      <p:sp>
        <p:nvSpPr>
          <p:cNvPr id="2" name="標題 1">
            <a:extLst>
              <a:ext uri="{FF2B5EF4-FFF2-40B4-BE49-F238E27FC236}">
                <a16:creationId xmlns:a16="http://schemas.microsoft.com/office/drawing/2014/main" id="{735DF157-DA3D-4148-96B5-68163520F958}"/>
              </a:ext>
            </a:extLst>
          </p:cNvPr>
          <p:cNvSpPr>
            <a:spLocks noGrp="1"/>
          </p:cNvSpPr>
          <p:nvPr>
            <p:ph type="title"/>
          </p:nvPr>
        </p:nvSpPr>
        <p:spPr/>
        <p:txBody>
          <a:bodyPr/>
          <a:lstStyle/>
          <a:p>
            <a:r>
              <a:rPr lang="zh-TW" altLang="en-US" dirty="0"/>
              <a:t>資料來源</a:t>
            </a:r>
            <a:r>
              <a:rPr lang="en-US" altLang="zh-TW" dirty="0"/>
              <a:t>---</a:t>
            </a:r>
            <a:r>
              <a:rPr lang="zh-TW" altLang="en-US" dirty="0"/>
              <a:t>實地走訪</a:t>
            </a:r>
          </a:p>
        </p:txBody>
      </p:sp>
      <p:pic>
        <p:nvPicPr>
          <p:cNvPr id="5" name="圖片 4">
            <a:extLst>
              <a:ext uri="{FF2B5EF4-FFF2-40B4-BE49-F238E27FC236}">
                <a16:creationId xmlns:a16="http://schemas.microsoft.com/office/drawing/2014/main" id="{C89F58D3-1AE3-4981-B98A-1816D4C78FB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233265" y="4840618"/>
            <a:ext cx="577265" cy="577265"/>
          </a:xfrm>
          <a:prstGeom prst="rect">
            <a:avLst/>
          </a:prstGeom>
        </p:spPr>
      </p:pic>
      <p:pic>
        <p:nvPicPr>
          <p:cNvPr id="8" name="圖片 7">
            <a:extLst>
              <a:ext uri="{FF2B5EF4-FFF2-40B4-BE49-F238E27FC236}">
                <a16:creationId xmlns:a16="http://schemas.microsoft.com/office/drawing/2014/main" id="{EC7642F7-792D-4961-AD64-B9E85F07B52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52715" y="2617311"/>
            <a:ext cx="5726580" cy="3221202"/>
          </a:xfrm>
          <a:prstGeom prst="rect">
            <a:avLst/>
          </a:prstGeom>
        </p:spPr>
      </p:pic>
    </p:spTree>
    <p:extLst>
      <p:ext uri="{BB962C8B-B14F-4D97-AF65-F5344CB8AC3E}">
        <p14:creationId xmlns:p14="http://schemas.microsoft.com/office/powerpoint/2010/main" val="6342973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823</TotalTime>
  <Words>1710</Words>
  <Application>Microsoft Office PowerPoint</Application>
  <PresentationFormat>寬螢幕</PresentationFormat>
  <Paragraphs>217</Paragraphs>
  <Slides>29</Slides>
  <Notes>27</Notes>
  <HiddenSlides>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29</vt:i4>
      </vt:variant>
    </vt:vector>
  </HeadingPairs>
  <TitlesOfParts>
    <vt:vector size="36" baseType="lpstr">
      <vt:lpstr>標楷體</vt:lpstr>
      <vt:lpstr>標楷體</vt:lpstr>
      <vt:lpstr>Arial</vt:lpstr>
      <vt:lpstr>Calibri</vt:lpstr>
      <vt:lpstr>Cambria Math</vt:lpstr>
      <vt:lpstr>Corbel</vt:lpstr>
      <vt:lpstr>視差</vt:lpstr>
      <vt:lpstr>107-2資料科學與程式設計 期末報告</vt:lpstr>
      <vt:lpstr>報告大綱</vt:lpstr>
      <vt:lpstr>PowerPoint 簡報</vt:lpstr>
      <vt:lpstr>資料來源---臺北市政府資料開放平台</vt:lpstr>
      <vt:lpstr>資料來源---臺北市政府資料開放平台</vt:lpstr>
      <vt:lpstr>資料來源---臺北市政府資料開放平台</vt:lpstr>
      <vt:lpstr>資料來源---臺北市政府資料開放平台</vt:lpstr>
      <vt:lpstr>資料來源---臺北市政府資料開放平台</vt:lpstr>
      <vt:lpstr>資料來源---實地走訪</vt:lpstr>
      <vt:lpstr>資料清洗與補齊缺漏</vt:lpstr>
      <vt:lpstr>找出與車速有關的參數</vt:lpstr>
      <vt:lpstr>利用 Buckingham Pi Theorem 進行無因次化</vt:lpstr>
      <vt:lpstr>利用 Buckingham Pi Theorem 進行無因次化</vt:lpstr>
      <vt:lpstr>利用 Buckingham Pi Theorem 進行無因次化</vt:lpstr>
      <vt:lpstr>利用 Buckingham Pi Theorem 進行無因次化</vt:lpstr>
      <vt:lpstr>PowerPoint 簡報</vt:lpstr>
      <vt:lpstr>PowerPoint 簡報</vt:lpstr>
      <vt:lpstr>將資料放入Neural Network進行訓練</vt:lpstr>
      <vt:lpstr>速度對車道佔有率作圖 (改變車道數) </vt:lpstr>
      <vt:lpstr>PowerPoint 簡報</vt:lpstr>
      <vt:lpstr>結論</vt:lpstr>
      <vt:lpstr>PowerPoint 簡報</vt:lpstr>
      <vt:lpstr>資料來源</vt:lpstr>
      <vt:lpstr>整理資料成適合分析的格式</vt:lpstr>
      <vt:lpstr>進行共現性分析與呈現 --- A1</vt:lpstr>
      <vt:lpstr>PowerPoint 簡報</vt:lpstr>
      <vt:lpstr>PowerPoint 簡報</vt:lpstr>
      <vt:lpstr>A1事故與A2事故比較與結論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107-2資料科學與程式設計 期末報告</dc:title>
  <dc:creator>User</dc:creator>
  <cp:lastModifiedBy>User</cp:lastModifiedBy>
  <cp:revision>83</cp:revision>
  <dcterms:created xsi:type="dcterms:W3CDTF">2019-06-11T15:00:18Z</dcterms:created>
  <dcterms:modified xsi:type="dcterms:W3CDTF">2019-06-13T01:17:47Z</dcterms:modified>
</cp:coreProperties>
</file>